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sldIdLst>
    <p:sldId id="289" r:id="rId2"/>
    <p:sldId id="295" r:id="rId3"/>
    <p:sldId id="290" r:id="rId4"/>
    <p:sldId id="288" r:id="rId5"/>
    <p:sldId id="260" r:id="rId6"/>
    <p:sldId id="261" r:id="rId7"/>
    <p:sldId id="293" r:id="rId8"/>
    <p:sldId id="29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4" r:id="rId31"/>
    <p:sldId id="284"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Melincavage" initials="SM" lastIdx="26" clrIdx="0"/>
  <p:cmAuthor id="2" name="Melincavage, Sharon" initials="MS" lastIdx="2" clrIdx="1">
    <p:extLst/>
  </p:cmAuthor>
  <p:cmAuthor id="3" name="Sharon Melincavage" initials="S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E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3616" autoAdjust="0"/>
  </p:normalViewPr>
  <p:slideViewPr>
    <p:cSldViewPr snapToGrid="0">
      <p:cViewPr varScale="1">
        <p:scale>
          <a:sx n="86" d="100"/>
          <a:sy n="86" d="100"/>
        </p:scale>
        <p:origin x="2382" y="78"/>
      </p:cViewPr>
      <p:guideLst>
        <p:guide orient="horz" pos="2160"/>
        <p:guide pos="2880"/>
      </p:guideLst>
    </p:cSldViewPr>
  </p:slideViewPr>
  <p:notesTextViewPr>
    <p:cViewPr>
      <p:scale>
        <a:sx n="1" d="1"/>
        <a:sy n="1" d="1"/>
      </p:scale>
      <p:origin x="0" y="0"/>
    </p:cViewPr>
  </p:notesTextViewPr>
  <p:sorterViewPr>
    <p:cViewPr>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24404-FA33-478E-8910-CCCA7B5B464B}"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9065D-F76E-420A-A0B6-18DEE734D0CE}" type="slidenum">
              <a:rPr lang="en-US" smtClean="0"/>
              <a:t>‹#›</a:t>
            </a:fld>
            <a:endParaRPr lang="en-US"/>
          </a:p>
        </p:txBody>
      </p:sp>
    </p:spTree>
    <p:extLst>
      <p:ext uri="{BB962C8B-B14F-4D97-AF65-F5344CB8AC3E}">
        <p14:creationId xmlns:p14="http://schemas.microsoft.com/office/powerpoint/2010/main" val="56099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fontAlgn="auto">
              <a:spcAft>
                <a:spcPts val="0"/>
              </a:spcAft>
              <a:buSzPct val="80000"/>
              <a:buFont typeface="Wingdings" panose="05000000000000000000" pitchFamily="2" charset="2"/>
              <a:buNone/>
              <a:defRPr/>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2D3DCB0D-AF2A-4DAF-A7A0-6EB7F9FDA5D3}"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07354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6B11D56F-46BB-4364-BBD9-3DF4847B6D00}" type="slidenum">
              <a:rPr lang="en-US" altLang="en-US">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92775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5669773D-C02C-411E-9CC1-2F5024CB85AC}"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27235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CDA26919-EB4F-4BFE-91E9-DB6838936007}" type="slidenum">
              <a:rPr lang="en-US" altLang="en-US">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56407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2" fontAlgn="auto">
              <a:spcBef>
                <a:spcPts val="0"/>
              </a:spcBef>
              <a:spcAft>
                <a:spcPts val="0"/>
              </a:spcAft>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B8BC01A3-68FC-4339-8702-826C9AB4E8B5}" type="slidenum">
              <a:rPr lang="en-US" altLang="en-US">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56132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D41B9AEC-9B7B-48B9-AB3A-1F54D30B4BE1}" type="slidenum">
              <a:rPr lang="en-US" altLang="en-US">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90216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19065D-F76E-420A-A0B6-18DEE734D0CE}" type="slidenum">
              <a:rPr lang="en-US" smtClean="0"/>
              <a:t>20</a:t>
            </a:fld>
            <a:endParaRPr lang="en-US"/>
          </a:p>
        </p:txBody>
      </p:sp>
    </p:spTree>
    <p:extLst>
      <p:ext uri="{BB962C8B-B14F-4D97-AF65-F5344CB8AC3E}">
        <p14:creationId xmlns:p14="http://schemas.microsoft.com/office/powerpoint/2010/main" val="70844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66D15BBB-DF59-4534-A049-A3BC10AC1279}" type="slidenum">
              <a:rPr lang="en-US" altLang="en-US">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46460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C360966B-2CDA-474E-85F5-B6E234A18855}" type="slidenum">
              <a:rPr lang="en-US" altLang="en-US">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63138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n-US" altLang="en-US"/>
              <a:t>“…nursing students feel…comfortable discussing nutritional concerns with dieticians..feel less like it’s all on them to decide if they’re at risk for malnutrition.”</a:t>
            </a:r>
          </a:p>
          <a:p>
            <a:pPr>
              <a:spcBef>
                <a:spcPct val="0"/>
              </a:spcBef>
              <a:spcAft>
                <a:spcPts val="600"/>
              </a:spcAft>
            </a:pPr>
            <a:r>
              <a:rPr lang="en-US" altLang="en-US"/>
              <a:t> “…the relationship between nutrition and nursing is very important…They must work together to make sure the client is receiving care and to avoid mistakes.” </a:t>
            </a:r>
          </a:p>
          <a:p>
            <a:pPr>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C98B64C1-D480-4EED-B566-528A87B5947B}" type="slidenum">
              <a:rPr lang="en-US" altLang="en-US">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00294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43500A7E-3348-4118-A8E9-02DB6DAA6EEB}" type="slidenum">
              <a:rPr lang="en-US" altLang="en-US">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93829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B5DD9E9D-78CA-46DE-A580-2C50E9F7F7A8}"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844421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8F206873-64A4-4391-993D-3C817DD0E605}" type="slidenum">
              <a:rPr lang="en-US" altLang="en-US">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61704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B36CDB3D-7BFD-43E3-9D39-2BA5791B8C1C}" type="slidenum">
              <a:rPr lang="en-US" altLang="en-US">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68042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63FB31E1-BABB-4234-9B7B-3A8BC6E5E63E}" type="slidenum">
              <a:rPr lang="en-US" altLang="en-US">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340605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19065D-F76E-420A-A0B6-18DEE734D0CE}" type="slidenum">
              <a:rPr lang="en-US" smtClean="0"/>
              <a:t>28</a:t>
            </a:fld>
            <a:endParaRPr lang="en-US"/>
          </a:p>
        </p:txBody>
      </p:sp>
    </p:spTree>
    <p:extLst>
      <p:ext uri="{BB962C8B-B14F-4D97-AF65-F5344CB8AC3E}">
        <p14:creationId xmlns:p14="http://schemas.microsoft.com/office/powerpoint/2010/main" val="416880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19065D-F76E-420A-A0B6-18DEE734D0CE}" type="slidenum">
              <a:rPr lang="en-US" smtClean="0"/>
              <a:t>29</a:t>
            </a:fld>
            <a:endParaRPr lang="en-US"/>
          </a:p>
        </p:txBody>
      </p:sp>
    </p:spTree>
    <p:extLst>
      <p:ext uri="{BB962C8B-B14F-4D97-AF65-F5344CB8AC3E}">
        <p14:creationId xmlns:p14="http://schemas.microsoft.com/office/powerpoint/2010/main" val="278455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19065D-F76E-420A-A0B6-18DEE734D0CE}" type="slidenum">
              <a:rPr lang="en-US" smtClean="0"/>
              <a:t>31</a:t>
            </a:fld>
            <a:endParaRPr lang="en-US"/>
          </a:p>
        </p:txBody>
      </p:sp>
    </p:spTree>
    <p:extLst>
      <p:ext uri="{BB962C8B-B14F-4D97-AF65-F5344CB8AC3E}">
        <p14:creationId xmlns:p14="http://schemas.microsoft.com/office/powerpoint/2010/main" val="173417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121CEA46-7776-47E7-8AB9-BFFD8CDC1063}"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425375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A422EE53-8C24-4296-9500-5B372B6031A2}"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48295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4F56FBDC-15FD-44FC-9D8B-CA569A1A59E5}"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75149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fontAlgn="auto">
              <a:lnSpc>
                <a:spcPct val="90000"/>
              </a:lnSpc>
              <a:spcBef>
                <a:spcPts val="1000"/>
              </a:spcBef>
              <a:spcAft>
                <a:spcPts val="0"/>
              </a:spcAft>
              <a:buFont typeface="Arial" panose="020B0604020202020204" pitchFamily="34" charset="0"/>
              <a:buNone/>
              <a:defRPr/>
            </a:pPr>
            <a:endParaRPr lang="en-US" sz="2800" dirty="0">
              <a:solidFill>
                <a:prstClr val="black"/>
              </a:solidFill>
              <a:latin typeface="Myriad Pro"/>
            </a:endParaRPr>
          </a:p>
          <a:p>
            <a:pPr fontAlgn="auto">
              <a:spcBef>
                <a:spcPts val="0"/>
              </a:spcBef>
              <a:spcAft>
                <a:spcPts val="0"/>
              </a:spcAft>
              <a:defRPr/>
            </a:pP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F98A2F35-72E5-4928-847E-2AF6C421B07D}"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33036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sz="2800" dirty="0"/>
          </a:p>
          <a:p>
            <a:pPr marL="228600" indent="-228600" fontAlgn="auto">
              <a:lnSpc>
                <a:spcPct val="90000"/>
              </a:lnSpc>
              <a:spcBef>
                <a:spcPts val="1000"/>
              </a:spcBef>
              <a:spcAft>
                <a:spcPts val="0"/>
              </a:spcAft>
              <a:buFont typeface="Arial" panose="020B0604020202020204" pitchFamily="34" charset="0"/>
              <a:buChar char="•"/>
              <a:defRPr/>
            </a:pPr>
            <a:endParaRPr lang="en-US" sz="2800" dirty="0">
              <a:solidFill>
                <a:prstClr val="black"/>
              </a:solidFill>
              <a:latin typeface="Myriad Pro"/>
            </a:endParaRPr>
          </a:p>
          <a:p>
            <a:pPr marL="228600" indent="-228600" fontAlgn="auto">
              <a:lnSpc>
                <a:spcPct val="90000"/>
              </a:lnSpc>
              <a:spcBef>
                <a:spcPts val="1000"/>
              </a:spcBef>
              <a:spcAft>
                <a:spcPts val="0"/>
              </a:spcAft>
              <a:buFont typeface="Arial" panose="020B0604020202020204" pitchFamily="34" charset="0"/>
              <a:buChar char="•"/>
              <a:defRPr/>
            </a:pPr>
            <a:endParaRPr lang="en-US" sz="2800" dirty="0">
              <a:solidFill>
                <a:prstClr val="black"/>
              </a:solidFill>
              <a:latin typeface="Myriad Pro"/>
            </a:endParaRPr>
          </a:p>
          <a:p>
            <a:pPr fontAlgn="auto">
              <a:spcBef>
                <a:spcPts val="0"/>
              </a:spcBef>
              <a:spcAft>
                <a:spcPts val="0"/>
              </a:spcAft>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5D1E459A-57BD-49CB-B0B2-1F31FB738DE7}"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413924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fontAlgn="auto">
              <a:lnSpc>
                <a:spcPct val="90000"/>
              </a:lnSpc>
              <a:spcBef>
                <a:spcPts val="1000"/>
              </a:spcBef>
              <a:spcAft>
                <a:spcPts val="0"/>
              </a:spcAft>
              <a:buFont typeface="Arial" panose="020B0604020202020204" pitchFamily="34" charset="0"/>
              <a:buNone/>
              <a:defRPr/>
            </a:pPr>
            <a:endParaRPr lang="en-US" sz="2800" dirty="0">
              <a:solidFill>
                <a:prstClr val="black"/>
              </a:solidFill>
              <a:latin typeface="Myriad Pro"/>
            </a:endParaRPr>
          </a:p>
          <a:p>
            <a:pPr marL="228600" indent="-228600" fontAlgn="auto">
              <a:lnSpc>
                <a:spcPct val="90000"/>
              </a:lnSpc>
              <a:spcBef>
                <a:spcPts val="1000"/>
              </a:spcBef>
              <a:spcAft>
                <a:spcPts val="0"/>
              </a:spcAft>
              <a:buFont typeface="Arial" panose="020B0604020202020204" pitchFamily="34" charset="0"/>
              <a:buChar char="•"/>
              <a:defRPr/>
            </a:pPr>
            <a:endParaRPr lang="en-US" sz="2800" dirty="0">
              <a:solidFill>
                <a:prstClr val="black"/>
              </a:solidFill>
              <a:latin typeface="Myriad Pro"/>
            </a:endParaRPr>
          </a:p>
          <a:p>
            <a:pPr fontAlgn="auto">
              <a:spcBef>
                <a:spcPts val="0"/>
              </a:spcBef>
              <a:spcAft>
                <a:spcPts val="0"/>
              </a:spcAft>
              <a:defRPr/>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A8F491E6-7043-407F-98C0-249474C35146}"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03464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fontAlgn="auto">
              <a:lnSpc>
                <a:spcPct val="90000"/>
              </a:lnSpc>
              <a:spcBef>
                <a:spcPts val="1000"/>
              </a:spcBef>
              <a:spcAft>
                <a:spcPts val="0"/>
              </a:spcAft>
              <a:buFont typeface="Arial" panose="020B0604020202020204" pitchFamily="34" charset="0"/>
              <a:buNone/>
              <a:defRPr/>
            </a:pPr>
            <a:endParaRPr lang="en-US" sz="2800" dirty="0">
              <a:solidFill>
                <a:prstClr val="black"/>
              </a:solidFill>
              <a:latin typeface="Myriad Pro"/>
            </a:endParaRPr>
          </a:p>
          <a:p>
            <a:pPr marL="228600" indent="-228600" fontAlgn="auto">
              <a:lnSpc>
                <a:spcPct val="90000"/>
              </a:lnSpc>
              <a:spcBef>
                <a:spcPts val="1000"/>
              </a:spcBef>
              <a:spcAft>
                <a:spcPts val="0"/>
              </a:spcAft>
              <a:buFont typeface="Arial" panose="020B0604020202020204" pitchFamily="34" charset="0"/>
              <a:buChar char="•"/>
              <a:defRPr/>
            </a:pPr>
            <a:endParaRPr lang="en-US" sz="2800" dirty="0">
              <a:solidFill>
                <a:prstClr val="black"/>
              </a:solidFill>
              <a:latin typeface="Myriad Pro"/>
            </a:endParaRPr>
          </a:p>
          <a:p>
            <a:pPr fontAlgn="auto">
              <a:spcBef>
                <a:spcPts val="0"/>
              </a:spcBef>
              <a:spcAft>
                <a:spcPts val="0"/>
              </a:spcAft>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Pro" panose="020B0503030403020204"/>
              </a:defRPr>
            </a:lvl1pPr>
            <a:lvl2pPr marL="742950" indent="-285750">
              <a:defRPr>
                <a:solidFill>
                  <a:schemeClr val="tx1"/>
                </a:solidFill>
                <a:latin typeface="Myriad Pro" panose="020B0503030403020204"/>
              </a:defRPr>
            </a:lvl2pPr>
            <a:lvl3pPr marL="1143000" indent="-228600">
              <a:defRPr>
                <a:solidFill>
                  <a:schemeClr val="tx1"/>
                </a:solidFill>
                <a:latin typeface="Myriad Pro" panose="020B0503030403020204"/>
              </a:defRPr>
            </a:lvl3pPr>
            <a:lvl4pPr marL="1600200" indent="-228600">
              <a:defRPr>
                <a:solidFill>
                  <a:schemeClr val="tx1"/>
                </a:solidFill>
                <a:latin typeface="Myriad Pro" panose="020B0503030403020204"/>
              </a:defRPr>
            </a:lvl4pPr>
            <a:lvl5pPr marL="2057400" indent="-228600">
              <a:defRPr>
                <a:solidFill>
                  <a:schemeClr val="tx1"/>
                </a:solidFill>
                <a:latin typeface="Myriad Pro" panose="020B0503030403020204"/>
              </a:defRPr>
            </a:lvl5pPr>
            <a:lvl6pPr marL="2514600" indent="-228600" fontAlgn="base">
              <a:spcBef>
                <a:spcPct val="0"/>
              </a:spcBef>
              <a:spcAft>
                <a:spcPct val="0"/>
              </a:spcAft>
              <a:defRPr>
                <a:solidFill>
                  <a:schemeClr val="tx1"/>
                </a:solidFill>
                <a:latin typeface="Myriad Pro" panose="020B0503030403020204"/>
              </a:defRPr>
            </a:lvl6pPr>
            <a:lvl7pPr marL="2971800" indent="-228600" fontAlgn="base">
              <a:spcBef>
                <a:spcPct val="0"/>
              </a:spcBef>
              <a:spcAft>
                <a:spcPct val="0"/>
              </a:spcAft>
              <a:defRPr>
                <a:solidFill>
                  <a:schemeClr val="tx1"/>
                </a:solidFill>
                <a:latin typeface="Myriad Pro" panose="020B0503030403020204"/>
              </a:defRPr>
            </a:lvl7pPr>
            <a:lvl8pPr marL="3429000" indent="-228600" fontAlgn="base">
              <a:spcBef>
                <a:spcPct val="0"/>
              </a:spcBef>
              <a:spcAft>
                <a:spcPct val="0"/>
              </a:spcAft>
              <a:defRPr>
                <a:solidFill>
                  <a:schemeClr val="tx1"/>
                </a:solidFill>
                <a:latin typeface="Myriad Pro" panose="020B0503030403020204"/>
              </a:defRPr>
            </a:lvl8pPr>
            <a:lvl9pPr marL="3886200" indent="-228600" fontAlgn="base">
              <a:spcBef>
                <a:spcPct val="0"/>
              </a:spcBef>
              <a:spcAft>
                <a:spcPct val="0"/>
              </a:spcAft>
              <a:defRPr>
                <a:solidFill>
                  <a:schemeClr val="tx1"/>
                </a:solidFill>
                <a:latin typeface="Myriad Pro" panose="020B0503030403020204"/>
              </a:defRPr>
            </a:lvl9pPr>
          </a:lstStyle>
          <a:p>
            <a:pPr fontAlgn="base">
              <a:spcBef>
                <a:spcPct val="0"/>
              </a:spcBef>
              <a:spcAft>
                <a:spcPct val="0"/>
              </a:spcAft>
            </a:pPr>
            <a:fld id="{DF1B7A48-2BC4-4010-90D8-8E8207B73D48}" type="slidenum">
              <a:rPr lang="en-US" altLang="en-US">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831373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8646" y="669156"/>
            <a:ext cx="3893608" cy="341407"/>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7" name="Picture 6" descr="_CCC 150th Anniversary Logo_OUTLINES-0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1350" y="-136414"/>
            <a:ext cx="3041467" cy="2365585"/>
          </a:xfrm>
          <a:prstGeom prst="rect">
            <a:avLst/>
          </a:prstGeom>
        </p:spPr>
      </p:pic>
      <p:sp>
        <p:nvSpPr>
          <p:cNvPr id="8" name="Rectangle 7"/>
          <p:cNvSpPr/>
          <p:nvPr userDrawn="1"/>
        </p:nvSpPr>
        <p:spPr>
          <a:xfrm>
            <a:off x="5252747" y="669156"/>
            <a:ext cx="3891254" cy="341407"/>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Content Placeholder 9"/>
          <p:cNvSpPr>
            <a:spLocks noGrp="1"/>
          </p:cNvSpPr>
          <p:nvPr>
            <p:ph sz="quarter" idx="10"/>
          </p:nvPr>
        </p:nvSpPr>
        <p:spPr>
          <a:xfrm>
            <a:off x="950913" y="2109788"/>
            <a:ext cx="7412037" cy="418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992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B3A83D-F8DF-426F-A5D3-054BFA0A5C5C}" type="datetimeFigureOut">
              <a:rPr lang="en-US"/>
              <a:pPr>
                <a:defRPr/>
              </a:pPr>
              <a:t>1/17/2018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F5A7D8-548E-4285-99FC-38B54B0B49B4}" type="slidenum">
              <a:rPr lang="en-US"/>
              <a:pPr>
                <a:defRPr/>
              </a:pPr>
              <a:t>‹#›</a:t>
            </a:fld>
            <a:endParaRPr lang="en-US"/>
          </a:p>
        </p:txBody>
      </p:sp>
    </p:spTree>
    <p:extLst>
      <p:ext uri="{BB962C8B-B14F-4D97-AF65-F5344CB8AC3E}">
        <p14:creationId xmlns:p14="http://schemas.microsoft.com/office/powerpoint/2010/main" val="389562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486F79-EB6C-4A7E-A64C-3F0C7B7ECF17}" type="datetimeFigureOut">
              <a:rPr lang="en-US"/>
              <a:pPr>
                <a:defRPr/>
              </a:pPr>
              <a:t>1/17/2018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294C6F-E673-496B-8762-C2EDBA8C54B6}" type="slidenum">
              <a:rPr lang="en-US"/>
              <a:pPr>
                <a:defRPr/>
              </a:pPr>
              <a:t>‹#›</a:t>
            </a:fld>
            <a:endParaRPr lang="en-US"/>
          </a:p>
        </p:txBody>
      </p:sp>
    </p:spTree>
    <p:extLst>
      <p:ext uri="{BB962C8B-B14F-4D97-AF65-F5344CB8AC3E}">
        <p14:creationId xmlns:p14="http://schemas.microsoft.com/office/powerpoint/2010/main" val="385999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8540" y="1122363"/>
            <a:ext cx="5925460" cy="2387600"/>
          </a:xfrm>
        </p:spPr>
        <p:txBody>
          <a:bodyPr anchor="b"/>
          <a:lstStyle>
            <a:lvl1pPr algn="r">
              <a:defRPr sz="6000">
                <a:latin typeface="Myriad Pro" panose="020B05030304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218540" y="3645408"/>
            <a:ext cx="5925460" cy="692436"/>
          </a:xfrm>
        </p:spPr>
        <p:txBody>
          <a:bodyPr/>
          <a:lstStyle>
            <a:lvl1pPr marL="0" indent="0" algn="r">
              <a:buNone/>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_CCC 150th Anniversary Logo_OUTLINES-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068" y="2647596"/>
            <a:ext cx="6186216" cy="4811498"/>
          </a:xfrm>
          <a:prstGeom prst="rect">
            <a:avLst/>
          </a:prstGeom>
        </p:spPr>
      </p:pic>
      <p:sp>
        <p:nvSpPr>
          <p:cNvPr id="8" name="Rectangle 7"/>
          <p:cNvSpPr/>
          <p:nvPr userDrawn="1"/>
        </p:nvSpPr>
        <p:spPr>
          <a:xfrm>
            <a:off x="3218540" y="4429919"/>
            <a:ext cx="5925460" cy="695314"/>
          </a:xfrm>
          <a:prstGeom prst="rect">
            <a:avLst/>
          </a:prstGeom>
          <a:solidFill>
            <a:sysClr val="windowText" lastClr="000000"/>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464192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11000">
              <a:srgbClr val="F7FAFD"/>
            </a:gs>
            <a:gs pos="100000">
              <a:srgbClr val="FABE15"/>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fld id="{64485ED1-CE47-42C1-AE1C-E76FED1A7DF6}" type="datetimeFigureOut">
              <a:rPr lang="en-US" smtClean="0"/>
              <a:t>1/17/2018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fld id="{9D45315B-BDE7-4291-B4E9-691C1AFF363A}" type="slidenum">
              <a:rPr lang="en-US" smtClean="0"/>
              <a:t>‹#›</a:t>
            </a:fld>
            <a:endParaRPr lang="en-US"/>
          </a:p>
        </p:txBody>
      </p:sp>
    </p:spTree>
    <p:extLst>
      <p:ext uri="{BB962C8B-B14F-4D97-AF65-F5344CB8AC3E}">
        <p14:creationId xmlns:p14="http://schemas.microsoft.com/office/powerpoint/2010/main" val="13403012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Myriad Pro" panose="020B0503030403020204"/>
        </a:defRPr>
      </a:lvl2pPr>
      <a:lvl3pPr algn="l" rtl="0" eaLnBrk="1" fontAlgn="base" hangingPunct="1">
        <a:lnSpc>
          <a:spcPct val="90000"/>
        </a:lnSpc>
        <a:spcBef>
          <a:spcPct val="0"/>
        </a:spcBef>
        <a:spcAft>
          <a:spcPct val="0"/>
        </a:spcAft>
        <a:defRPr sz="3300">
          <a:solidFill>
            <a:schemeClr val="tx1"/>
          </a:solidFill>
          <a:latin typeface="Myriad Pro" panose="020B0503030403020204"/>
        </a:defRPr>
      </a:lvl3pPr>
      <a:lvl4pPr algn="l" rtl="0" eaLnBrk="1" fontAlgn="base" hangingPunct="1">
        <a:lnSpc>
          <a:spcPct val="90000"/>
        </a:lnSpc>
        <a:spcBef>
          <a:spcPct val="0"/>
        </a:spcBef>
        <a:spcAft>
          <a:spcPct val="0"/>
        </a:spcAft>
        <a:defRPr sz="3300">
          <a:solidFill>
            <a:schemeClr val="tx1"/>
          </a:solidFill>
          <a:latin typeface="Myriad Pro" panose="020B0503030403020204"/>
        </a:defRPr>
      </a:lvl4pPr>
      <a:lvl5pPr algn="l" rtl="0" eaLnBrk="1" fontAlgn="base" hangingPunct="1">
        <a:lnSpc>
          <a:spcPct val="90000"/>
        </a:lnSpc>
        <a:spcBef>
          <a:spcPct val="0"/>
        </a:spcBef>
        <a:spcAft>
          <a:spcPct val="0"/>
        </a:spcAft>
        <a:defRPr sz="3300">
          <a:solidFill>
            <a:schemeClr val="tx1"/>
          </a:solidFill>
          <a:latin typeface="Myriad Pro" panose="020B0503030403020204"/>
        </a:defRPr>
      </a:lvl5pPr>
      <a:lvl6pPr marL="342900" algn="l" rtl="0" eaLnBrk="1" fontAlgn="base" hangingPunct="1">
        <a:lnSpc>
          <a:spcPct val="90000"/>
        </a:lnSpc>
        <a:spcBef>
          <a:spcPct val="0"/>
        </a:spcBef>
        <a:spcAft>
          <a:spcPct val="0"/>
        </a:spcAft>
        <a:defRPr sz="3300">
          <a:solidFill>
            <a:schemeClr val="tx1"/>
          </a:solidFill>
          <a:latin typeface="Myriad Pro" panose="020B0503030403020204"/>
        </a:defRPr>
      </a:lvl6pPr>
      <a:lvl7pPr marL="685800" algn="l" rtl="0" eaLnBrk="1" fontAlgn="base" hangingPunct="1">
        <a:lnSpc>
          <a:spcPct val="90000"/>
        </a:lnSpc>
        <a:spcBef>
          <a:spcPct val="0"/>
        </a:spcBef>
        <a:spcAft>
          <a:spcPct val="0"/>
        </a:spcAft>
        <a:defRPr sz="3300">
          <a:solidFill>
            <a:schemeClr val="tx1"/>
          </a:solidFill>
          <a:latin typeface="Myriad Pro" panose="020B0503030403020204"/>
        </a:defRPr>
      </a:lvl7pPr>
      <a:lvl8pPr marL="1028700" algn="l" rtl="0" eaLnBrk="1" fontAlgn="base" hangingPunct="1">
        <a:lnSpc>
          <a:spcPct val="90000"/>
        </a:lnSpc>
        <a:spcBef>
          <a:spcPct val="0"/>
        </a:spcBef>
        <a:spcAft>
          <a:spcPct val="0"/>
        </a:spcAft>
        <a:defRPr sz="3300">
          <a:solidFill>
            <a:schemeClr val="tx1"/>
          </a:solidFill>
          <a:latin typeface="Myriad Pro" panose="020B0503030403020204"/>
        </a:defRPr>
      </a:lvl8pPr>
      <a:lvl9pPr marL="1371600" algn="l" rtl="0" eaLnBrk="1" fontAlgn="base" hangingPunct="1">
        <a:lnSpc>
          <a:spcPct val="90000"/>
        </a:lnSpc>
        <a:spcBef>
          <a:spcPct val="0"/>
        </a:spcBef>
        <a:spcAft>
          <a:spcPct val="0"/>
        </a:spcAft>
        <a:defRPr sz="3300">
          <a:solidFill>
            <a:schemeClr val="tx1"/>
          </a:solidFill>
          <a:latin typeface="Myriad Pro" panose="020B0503030403020204"/>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smmelinc@cedarcrest.edu" TargetMode="External"/><Relationship Id="rId2" Type="http://schemas.openxmlformats.org/officeDocument/2006/relationships/hyperlink" Target="mailto:jttimalo@cedarcrest.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pecollaborative.org/about-ipec.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30" y="496957"/>
            <a:ext cx="6758609" cy="2325756"/>
          </a:xfrm>
        </p:spPr>
        <p:txBody>
          <a:bodyPr/>
          <a:lstStyle/>
          <a:p>
            <a:r>
              <a:rPr lang="en-US" sz="3600" dirty="0">
                <a:solidFill>
                  <a:prstClr val="black"/>
                </a:solidFill>
                <a:latin typeface="Arial" panose="020B0604020202020204" pitchFamily="34" charset="0"/>
                <a:cs typeface="Arial" panose="020B0604020202020204" pitchFamily="34" charset="0"/>
              </a:rPr>
              <a:t>Shoring up System Protection: Building an Interdisciplinary Client System with Nursing and Nutrition Students</a:t>
            </a:r>
            <a:endParaRPr lang="en-US" dirty="0"/>
          </a:p>
        </p:txBody>
      </p:sp>
      <p:sp>
        <p:nvSpPr>
          <p:cNvPr id="3" name="Subtitle 2"/>
          <p:cNvSpPr>
            <a:spLocks noGrp="1"/>
          </p:cNvSpPr>
          <p:nvPr>
            <p:ph type="subTitle" idx="1"/>
          </p:nvPr>
        </p:nvSpPr>
        <p:spPr>
          <a:xfrm>
            <a:off x="3120888" y="3140765"/>
            <a:ext cx="5764696" cy="1197079"/>
          </a:xfrm>
        </p:spPr>
        <p:txBody>
          <a:bodyPr/>
          <a:lstStyle/>
          <a:p>
            <a:pPr algn="l"/>
            <a:r>
              <a:rPr lang="en-US" altLang="en-US" dirty="0">
                <a:latin typeface="Arial" panose="020B0604020202020204" pitchFamily="34" charset="0"/>
                <a:cs typeface="Arial" panose="020B0604020202020204" pitchFamily="34" charset="0"/>
              </a:rPr>
              <a:t>Joan Timalonis, MSN, RN, CNE,  </a:t>
            </a:r>
          </a:p>
          <a:p>
            <a:pPr algn="l"/>
            <a:r>
              <a:rPr lang="en-US" altLang="en-US" dirty="0">
                <a:latin typeface="Arial" panose="020B0604020202020204" pitchFamily="34" charset="0"/>
                <a:cs typeface="Arial" panose="020B0604020202020204" pitchFamily="34" charset="0"/>
              </a:rPr>
              <a:t>Sharon M. Melincavage, DEd, RN, CRNP-BC, CNE  </a:t>
            </a:r>
          </a:p>
          <a:p>
            <a:endParaRPr lang="en-US" dirty="0"/>
          </a:p>
        </p:txBody>
      </p:sp>
    </p:spTree>
    <p:extLst>
      <p:ext uri="{BB962C8B-B14F-4D97-AF65-F5344CB8AC3E}">
        <p14:creationId xmlns:p14="http://schemas.microsoft.com/office/powerpoint/2010/main" val="102873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662940"/>
            <a:ext cx="3726656" cy="1218248"/>
          </a:xfrm>
        </p:spPr>
        <p:txBody>
          <a:bodyPr rtlCol="0">
            <a:normAutofit/>
          </a:bodyPr>
          <a:lstStyle/>
          <a:p>
            <a:pPr fontAlgn="auto">
              <a:spcAft>
                <a:spcPts val="0"/>
              </a:spcAft>
              <a:defRPr/>
            </a:pPr>
            <a:r>
              <a:rPr lang="en-US" dirty="0"/>
              <a:t>Interprofessional Education: Implementing an Unfolding Simulation  </a:t>
            </a:r>
          </a:p>
        </p:txBody>
      </p:sp>
      <p:sp>
        <p:nvSpPr>
          <p:cNvPr id="3" name="Content Placeholder 2"/>
          <p:cNvSpPr>
            <a:spLocks noGrp="1"/>
          </p:cNvSpPr>
          <p:nvPr>
            <p:ph idx="1"/>
          </p:nvPr>
        </p:nvSpPr>
        <p:spPr>
          <a:xfrm>
            <a:off x="4133850" y="662940"/>
            <a:ext cx="4743450" cy="5863589"/>
          </a:xfrm>
        </p:spPr>
        <p:txBody>
          <a:bodyPr rtlCol="0">
            <a:normAutofit fontScale="70000" lnSpcReduction="20000"/>
          </a:bodyPr>
          <a:lstStyle/>
          <a:p>
            <a:pPr fontAlgn="auto">
              <a:lnSpc>
                <a:spcPct val="120000"/>
              </a:lnSpc>
              <a:spcBef>
                <a:spcPts val="900"/>
              </a:spcBef>
              <a:spcAft>
                <a:spcPts val="900"/>
              </a:spcAft>
              <a:defRPr/>
            </a:pPr>
            <a:r>
              <a:rPr lang="en-US" dirty="0"/>
              <a:t>Started with an existing simulation for nursing students</a:t>
            </a:r>
          </a:p>
          <a:p>
            <a:pPr fontAlgn="auto">
              <a:lnSpc>
                <a:spcPct val="120000"/>
              </a:lnSpc>
              <a:spcBef>
                <a:spcPts val="900"/>
              </a:spcBef>
              <a:spcAft>
                <a:spcPts val="900"/>
              </a:spcAft>
              <a:defRPr/>
            </a:pPr>
            <a:r>
              <a:rPr lang="en-US" dirty="0"/>
              <a:t>Approached nutrition faculty and assessed logistics of activity </a:t>
            </a:r>
          </a:p>
          <a:p>
            <a:pPr fontAlgn="auto">
              <a:lnSpc>
                <a:spcPct val="120000"/>
              </a:lnSpc>
              <a:spcBef>
                <a:spcPts val="900"/>
              </a:spcBef>
              <a:spcAft>
                <a:spcPts val="900"/>
              </a:spcAft>
              <a:defRPr/>
            </a:pPr>
            <a:r>
              <a:rPr lang="en-US" dirty="0"/>
              <a:t>Planned outcomes and interventions for the activity</a:t>
            </a:r>
          </a:p>
          <a:p>
            <a:pPr fontAlgn="auto">
              <a:lnSpc>
                <a:spcPct val="120000"/>
              </a:lnSpc>
              <a:spcBef>
                <a:spcPts val="900"/>
              </a:spcBef>
              <a:spcAft>
                <a:spcPts val="900"/>
              </a:spcAft>
              <a:defRPr/>
            </a:pPr>
            <a:r>
              <a:rPr lang="en-US" dirty="0"/>
              <a:t>Students gathered for bedside report around the student in the client role</a:t>
            </a:r>
          </a:p>
          <a:p>
            <a:pPr fontAlgn="auto">
              <a:lnSpc>
                <a:spcPct val="120000"/>
              </a:lnSpc>
              <a:spcBef>
                <a:spcPts val="900"/>
              </a:spcBef>
              <a:spcAft>
                <a:spcPts val="900"/>
              </a:spcAft>
              <a:defRPr/>
            </a:pPr>
            <a:r>
              <a:rPr lang="en-US" dirty="0"/>
              <a:t>Nursing &amp; nutrition students collected subjective and objective data from the client</a:t>
            </a:r>
          </a:p>
          <a:p>
            <a:pPr fontAlgn="auto">
              <a:lnSpc>
                <a:spcPct val="120000"/>
              </a:lnSpc>
              <a:spcBef>
                <a:spcPts val="900"/>
              </a:spcBef>
              <a:spcAft>
                <a:spcPts val="900"/>
              </a:spcAft>
              <a:defRPr/>
            </a:pPr>
            <a:r>
              <a:rPr lang="en-US" dirty="0"/>
              <a:t>Nursing student administered selected medication to simulated client</a:t>
            </a:r>
          </a:p>
          <a:p>
            <a:pPr fontAlgn="auto">
              <a:lnSpc>
                <a:spcPct val="120000"/>
              </a:lnSpc>
              <a:spcBef>
                <a:spcPts val="900"/>
              </a:spcBef>
              <a:spcAft>
                <a:spcPts val="900"/>
              </a:spcAft>
              <a:defRPr/>
            </a:pPr>
            <a:r>
              <a:rPr lang="en-US" dirty="0"/>
              <a:t>Nursing &amp; nutrition students planned &amp; implemented care to client and significant other</a:t>
            </a:r>
          </a:p>
          <a:p>
            <a:pPr marL="0" indent="0" fontAlgn="auto">
              <a:lnSpc>
                <a:spcPct val="120000"/>
              </a:lnSpc>
              <a:spcBef>
                <a:spcPts val="450"/>
              </a:spcBef>
              <a:spcAft>
                <a:spcPts val="450"/>
              </a:spcAft>
              <a:buNone/>
              <a:defRPr/>
            </a:pPr>
            <a:endParaRPr lang="en-US" dirty="0"/>
          </a:p>
          <a:p>
            <a:pPr fontAlgn="auto">
              <a:spcBef>
                <a:spcPts val="450"/>
              </a:spcBef>
              <a:spcAft>
                <a:spcPts val="450"/>
              </a:spcAft>
              <a:defRPr/>
            </a:pPr>
            <a:endParaRPr lang="en-US" dirty="0"/>
          </a:p>
        </p:txBody>
      </p:sp>
      <p:sp>
        <p:nvSpPr>
          <p:cNvPr id="16388" name="Text Placeholder 3"/>
          <p:cNvSpPr>
            <a:spLocks noGrp="1"/>
          </p:cNvSpPr>
          <p:nvPr>
            <p:ph type="body" sz="half" idx="2"/>
          </p:nvPr>
        </p:nvSpPr>
        <p:spPr>
          <a:xfrm>
            <a:off x="448866" y="4747022"/>
            <a:ext cx="3043238" cy="1046559"/>
          </a:xfrm>
        </p:spPr>
        <p:txBody>
          <a:bodyPr/>
          <a:lstStyle/>
          <a:p>
            <a:r>
              <a:rPr lang="en-US" altLang="en-US" sz="1500" b="1" dirty="0"/>
              <a:t>Goal: “Shore up FLD” to mold what the client will become: A stronger, unified client system/team.</a:t>
            </a:r>
          </a:p>
          <a:p>
            <a:endParaRPr lang="en-US" altLang="en-US" sz="1500" b="1" dirty="0"/>
          </a:p>
        </p:txBody>
      </p:sp>
      <p:pic>
        <p:nvPicPr>
          <p:cNvPr id="1638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698" y="2056210"/>
            <a:ext cx="3631406" cy="25491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7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200" dirty="0"/>
              <a:t>Assessment of Client’s Flexible Line of Defense</a:t>
            </a:r>
          </a:p>
        </p:txBody>
      </p:sp>
      <p:sp>
        <p:nvSpPr>
          <p:cNvPr id="3" name="Content Placeholder 2"/>
          <p:cNvSpPr>
            <a:spLocks noGrp="1"/>
          </p:cNvSpPr>
          <p:nvPr>
            <p:ph idx="1"/>
          </p:nvPr>
        </p:nvSpPr>
        <p:spPr>
          <a:xfrm>
            <a:off x="628650" y="1690689"/>
            <a:ext cx="7886700" cy="4557711"/>
          </a:xfrm>
        </p:spPr>
        <p:txBody>
          <a:bodyPr rtlCol="0">
            <a:normAutofit lnSpcReduction="10000"/>
          </a:bodyPr>
          <a:lstStyle/>
          <a:p>
            <a:pPr marL="0" indent="0" fontAlgn="auto">
              <a:spcAft>
                <a:spcPts val="0"/>
              </a:spcAft>
              <a:buNone/>
              <a:defRPr/>
            </a:pPr>
            <a:r>
              <a:rPr lang="en-US" sz="2600" b="1" dirty="0"/>
              <a:t>Social Cultural Variable</a:t>
            </a:r>
          </a:p>
          <a:p>
            <a:pPr marL="465138" indent="-117475" fontAlgn="auto">
              <a:spcAft>
                <a:spcPts val="0"/>
              </a:spcAft>
              <a:defRPr/>
            </a:pPr>
            <a:r>
              <a:rPr lang="en-US" sz="2400" dirty="0"/>
              <a:t> Nutrition students invited to nursing building to </a:t>
            </a:r>
          </a:p>
          <a:p>
            <a:pPr marL="347663" indent="0" fontAlgn="auto">
              <a:spcAft>
                <a:spcPts val="0"/>
              </a:spcAft>
              <a:buNone/>
              <a:defRPr/>
            </a:pPr>
            <a:r>
              <a:rPr lang="en-US" sz="2400" dirty="0"/>
              <a:t>  work with a group of nursing students</a:t>
            </a:r>
          </a:p>
          <a:p>
            <a:pPr lvl="1" fontAlgn="auto">
              <a:lnSpc>
                <a:spcPct val="110000"/>
              </a:lnSpc>
              <a:spcAft>
                <a:spcPts val="450"/>
              </a:spcAft>
              <a:defRPr/>
            </a:pPr>
            <a:r>
              <a:rPr lang="en-US" sz="2400" dirty="0"/>
              <a:t>Nutrition students had no previous hospital </a:t>
            </a:r>
          </a:p>
          <a:p>
            <a:pPr marL="342900" lvl="1" indent="0" fontAlgn="auto">
              <a:lnSpc>
                <a:spcPct val="110000"/>
              </a:lnSpc>
              <a:spcAft>
                <a:spcPts val="450"/>
              </a:spcAft>
              <a:buNone/>
              <a:defRPr/>
            </a:pPr>
            <a:r>
              <a:rPr lang="en-US" sz="2400" dirty="0"/>
              <a:t>  clinical experience (Outpatient focus)</a:t>
            </a:r>
          </a:p>
          <a:p>
            <a:pPr lvl="1" fontAlgn="auto">
              <a:lnSpc>
                <a:spcPct val="110000"/>
              </a:lnSpc>
              <a:spcAft>
                <a:spcPts val="450"/>
              </a:spcAft>
              <a:defRPr/>
            </a:pPr>
            <a:r>
              <a:rPr lang="en-US" sz="2400" dirty="0"/>
              <a:t>Terminology of each profession is different</a:t>
            </a:r>
          </a:p>
          <a:p>
            <a:pPr lvl="1" fontAlgn="auto">
              <a:lnSpc>
                <a:spcPct val="110000"/>
              </a:lnSpc>
              <a:spcAft>
                <a:spcPts val="450"/>
              </a:spcAft>
              <a:defRPr/>
            </a:pPr>
            <a:r>
              <a:rPr lang="en-US" sz="2400" dirty="0"/>
              <a:t>Providing team based care to a client for the first time</a:t>
            </a:r>
          </a:p>
          <a:p>
            <a:pPr lvl="1" fontAlgn="auto">
              <a:lnSpc>
                <a:spcPct val="110000"/>
              </a:lnSpc>
              <a:spcAft>
                <a:spcPts val="450"/>
              </a:spcAft>
              <a:defRPr/>
            </a:pPr>
            <a:r>
              <a:rPr lang="en-US" sz="2400" dirty="0"/>
              <a:t>Nursing students in uniform, nutrition students dressed in business casual</a:t>
            </a:r>
          </a:p>
          <a:p>
            <a:pPr lvl="1" fontAlgn="auto">
              <a:lnSpc>
                <a:spcPct val="110000"/>
              </a:lnSpc>
              <a:spcAft>
                <a:spcPts val="450"/>
              </a:spcAft>
              <a:defRPr/>
            </a:pPr>
            <a:endParaRPr lang="en-US" dirty="0"/>
          </a:p>
          <a:p>
            <a:pPr fontAlgn="auto">
              <a:spcAft>
                <a:spcPts val="0"/>
              </a:spcAft>
              <a:defRPr/>
            </a:pPr>
            <a:endParaRPr lang="en-US" dirty="0"/>
          </a:p>
        </p:txBody>
      </p:sp>
    </p:spTree>
    <p:extLst>
      <p:ext uri="{BB962C8B-B14F-4D97-AF65-F5344CB8AC3E}">
        <p14:creationId xmlns:p14="http://schemas.microsoft.com/office/powerpoint/2010/main" val="294398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2800" dirty="0"/>
              <a:t>Assessment of Client’s Flexible Line of Defense</a:t>
            </a:r>
          </a:p>
        </p:txBody>
      </p:sp>
      <p:sp>
        <p:nvSpPr>
          <p:cNvPr id="20483" name="Content Placeholder 2"/>
          <p:cNvSpPr>
            <a:spLocks noGrp="1"/>
          </p:cNvSpPr>
          <p:nvPr>
            <p:ph idx="1"/>
          </p:nvPr>
        </p:nvSpPr>
        <p:spPr>
          <a:xfrm>
            <a:off x="628650" y="1690689"/>
            <a:ext cx="7886700" cy="4614860"/>
          </a:xfrm>
        </p:spPr>
        <p:txBody>
          <a:bodyPr/>
          <a:lstStyle/>
          <a:p>
            <a:pPr marL="0" indent="0">
              <a:buNone/>
            </a:pPr>
            <a:r>
              <a:rPr lang="en-US" altLang="en-US" sz="2400" b="1" dirty="0"/>
              <a:t>Psychological Variable</a:t>
            </a:r>
          </a:p>
          <a:p>
            <a:pPr marL="520700" indent="-177800"/>
            <a:r>
              <a:rPr lang="en-US" altLang="en-US" sz="2400" dirty="0"/>
              <a:t>First exposure to bedside report &amp; medication </a:t>
            </a:r>
          </a:p>
          <a:p>
            <a:pPr marL="342900" indent="0">
              <a:buNone/>
            </a:pPr>
            <a:r>
              <a:rPr lang="en-US" altLang="en-US" sz="2400" dirty="0"/>
              <a:t>  administration for all students</a:t>
            </a:r>
          </a:p>
          <a:p>
            <a:pPr lvl="1">
              <a:lnSpc>
                <a:spcPct val="110000"/>
              </a:lnSpc>
              <a:spcAft>
                <a:spcPts val="450"/>
              </a:spcAft>
            </a:pPr>
            <a:r>
              <a:rPr lang="en-US" altLang="en-US" sz="2400" dirty="0"/>
              <a:t>First time working with students in another discipline </a:t>
            </a:r>
          </a:p>
          <a:p>
            <a:pPr lvl="1">
              <a:lnSpc>
                <a:spcPct val="110000"/>
              </a:lnSpc>
              <a:spcAft>
                <a:spcPts val="450"/>
              </a:spcAft>
            </a:pPr>
            <a:r>
              <a:rPr lang="en-US" altLang="en-US" sz="2400" dirty="0"/>
              <a:t>Other stressful activities for nursing students scheduled on same day </a:t>
            </a:r>
          </a:p>
          <a:p>
            <a:pPr lvl="1">
              <a:lnSpc>
                <a:spcPct val="110000"/>
              </a:lnSpc>
              <a:spcAft>
                <a:spcPts val="450"/>
              </a:spcAft>
            </a:pPr>
            <a:r>
              <a:rPr lang="en-US" altLang="en-US" sz="2400" dirty="0"/>
              <a:t>Exposure to new faculty members</a:t>
            </a:r>
          </a:p>
          <a:p>
            <a:pPr lvl="1">
              <a:lnSpc>
                <a:spcPct val="110000"/>
              </a:lnSpc>
              <a:spcAft>
                <a:spcPts val="450"/>
              </a:spcAft>
            </a:pPr>
            <a:r>
              <a:rPr lang="en-US" altLang="en-US" sz="2400" dirty="0"/>
              <a:t>Performance anxiety with others watching</a:t>
            </a:r>
          </a:p>
          <a:p>
            <a:pPr lvl="1">
              <a:lnSpc>
                <a:spcPct val="110000"/>
              </a:lnSpc>
              <a:spcAft>
                <a:spcPts val="450"/>
              </a:spcAft>
            </a:pPr>
            <a:r>
              <a:rPr lang="en-US" altLang="en-US" sz="2400" dirty="0"/>
              <a:t>Nursing students outnumbered nutrition students</a:t>
            </a:r>
          </a:p>
        </p:txBody>
      </p:sp>
    </p:spTree>
    <p:extLst>
      <p:ext uri="{BB962C8B-B14F-4D97-AF65-F5344CB8AC3E}">
        <p14:creationId xmlns:p14="http://schemas.microsoft.com/office/powerpoint/2010/main" val="324708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2800" dirty="0"/>
              <a:t>Assessment of Client’s Flexible Line of Defense</a:t>
            </a:r>
          </a:p>
        </p:txBody>
      </p:sp>
      <p:sp>
        <p:nvSpPr>
          <p:cNvPr id="3" name="Content Placeholder 2"/>
          <p:cNvSpPr>
            <a:spLocks noGrp="1"/>
          </p:cNvSpPr>
          <p:nvPr>
            <p:ph idx="1"/>
          </p:nvPr>
        </p:nvSpPr>
        <p:spPr>
          <a:xfrm>
            <a:off x="628650" y="1865377"/>
            <a:ext cx="7886700" cy="3684128"/>
          </a:xfrm>
        </p:spPr>
        <p:txBody>
          <a:bodyPr rtlCol="0">
            <a:normAutofit/>
          </a:bodyPr>
          <a:lstStyle/>
          <a:p>
            <a:pPr marL="0" indent="0" fontAlgn="auto">
              <a:spcAft>
                <a:spcPts val="0"/>
              </a:spcAft>
              <a:buNone/>
              <a:defRPr/>
            </a:pPr>
            <a:r>
              <a:rPr lang="en-US" sz="2400" b="1" dirty="0"/>
              <a:t>Physiological Variable</a:t>
            </a:r>
          </a:p>
          <a:p>
            <a:pPr marL="0" indent="0" fontAlgn="auto">
              <a:spcAft>
                <a:spcPts val="0"/>
              </a:spcAft>
              <a:buNone/>
              <a:defRPr/>
            </a:pPr>
            <a:endParaRPr lang="en-US" dirty="0"/>
          </a:p>
          <a:p>
            <a:pPr lvl="1" fontAlgn="auto">
              <a:lnSpc>
                <a:spcPct val="110000"/>
              </a:lnSpc>
              <a:spcAft>
                <a:spcPts val="450"/>
              </a:spcAft>
              <a:defRPr/>
            </a:pPr>
            <a:r>
              <a:rPr lang="en-US" sz="2400" dirty="0"/>
              <a:t>Very busy day with multiple scheduled activities </a:t>
            </a:r>
          </a:p>
          <a:p>
            <a:pPr marL="342900" lvl="1" indent="0" fontAlgn="auto">
              <a:lnSpc>
                <a:spcPct val="110000"/>
              </a:lnSpc>
              <a:spcAft>
                <a:spcPts val="450"/>
              </a:spcAft>
              <a:buNone/>
              <a:defRPr/>
            </a:pPr>
            <a:endParaRPr lang="en-US" sz="2400" dirty="0"/>
          </a:p>
          <a:p>
            <a:pPr lvl="1" fontAlgn="auto">
              <a:lnSpc>
                <a:spcPct val="110000"/>
              </a:lnSpc>
              <a:spcAft>
                <a:spcPts val="450"/>
              </a:spcAft>
              <a:defRPr/>
            </a:pPr>
            <a:r>
              <a:rPr lang="en-US" sz="2400" dirty="0"/>
              <a:t>Not much sleep due to clinical prep</a:t>
            </a:r>
          </a:p>
          <a:p>
            <a:pPr marL="342900" lvl="1" indent="0" fontAlgn="auto">
              <a:lnSpc>
                <a:spcPct val="110000"/>
              </a:lnSpc>
              <a:spcAft>
                <a:spcPts val="450"/>
              </a:spcAft>
              <a:buNone/>
              <a:defRPr/>
            </a:pPr>
            <a:endParaRPr lang="en-US" sz="2400" dirty="0"/>
          </a:p>
          <a:p>
            <a:pPr lvl="1" fontAlgn="auto">
              <a:lnSpc>
                <a:spcPct val="110000"/>
              </a:lnSpc>
              <a:spcAft>
                <a:spcPts val="450"/>
              </a:spcAft>
              <a:defRPr/>
            </a:pPr>
            <a:r>
              <a:rPr lang="en-US" sz="2400" dirty="0"/>
              <a:t>Changes in eating habits due to scheduled activities</a:t>
            </a:r>
          </a:p>
          <a:p>
            <a:pPr lvl="1" fontAlgn="auto">
              <a:lnSpc>
                <a:spcPct val="110000"/>
              </a:lnSpc>
              <a:spcAft>
                <a:spcPts val="450"/>
              </a:spcAft>
              <a:defRPr/>
            </a:pPr>
            <a:endParaRPr lang="en-US" dirty="0"/>
          </a:p>
          <a:p>
            <a:pPr lvl="1" fontAlgn="auto">
              <a:lnSpc>
                <a:spcPct val="110000"/>
              </a:lnSpc>
              <a:spcAft>
                <a:spcPts val="450"/>
              </a:spcAft>
              <a:defRPr/>
            </a:pPr>
            <a:endParaRPr lang="en-US" dirty="0"/>
          </a:p>
          <a:p>
            <a:pPr marL="342900" lvl="1" indent="0" fontAlgn="auto">
              <a:lnSpc>
                <a:spcPct val="110000"/>
              </a:lnSpc>
              <a:spcAft>
                <a:spcPts val="450"/>
              </a:spcAft>
              <a:buNone/>
              <a:defRPr/>
            </a:pPr>
            <a:endParaRPr lang="en-US" dirty="0"/>
          </a:p>
        </p:txBody>
      </p:sp>
    </p:spTree>
    <p:extLst>
      <p:ext uri="{BB962C8B-B14F-4D97-AF65-F5344CB8AC3E}">
        <p14:creationId xmlns:p14="http://schemas.microsoft.com/office/powerpoint/2010/main" val="75101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Assessment of Client’s Flexible Line of Defense</a:t>
            </a:r>
          </a:p>
        </p:txBody>
      </p:sp>
      <p:sp>
        <p:nvSpPr>
          <p:cNvPr id="24579" name="Content Placeholder 2"/>
          <p:cNvSpPr>
            <a:spLocks noGrp="1"/>
          </p:cNvSpPr>
          <p:nvPr>
            <p:ph idx="1"/>
          </p:nvPr>
        </p:nvSpPr>
        <p:spPr>
          <a:xfrm>
            <a:off x="628650" y="1690689"/>
            <a:ext cx="7886700" cy="4672011"/>
          </a:xfrm>
        </p:spPr>
        <p:txBody>
          <a:bodyPr/>
          <a:lstStyle/>
          <a:p>
            <a:pPr marL="0" indent="0">
              <a:buNone/>
            </a:pPr>
            <a:endParaRPr lang="en-US" altLang="en-US" b="1" dirty="0"/>
          </a:p>
          <a:p>
            <a:pPr marL="0" indent="0">
              <a:buNone/>
            </a:pPr>
            <a:r>
              <a:rPr lang="en-US" altLang="en-US" sz="2400" b="1" dirty="0"/>
              <a:t>Developmental Variable</a:t>
            </a:r>
          </a:p>
          <a:p>
            <a:pPr marL="342900" indent="228600"/>
            <a:r>
              <a:rPr lang="en-US" altLang="en-US" sz="2400" dirty="0"/>
              <a:t>Students of various age groups: Traditional &amp; </a:t>
            </a:r>
          </a:p>
          <a:p>
            <a:pPr marL="342900" lvl="1" indent="0">
              <a:lnSpc>
                <a:spcPct val="110000"/>
              </a:lnSpc>
              <a:spcAft>
                <a:spcPts val="450"/>
              </a:spcAft>
              <a:buNone/>
            </a:pPr>
            <a:r>
              <a:rPr lang="en-US" altLang="en-US" sz="2400" dirty="0"/>
              <a:t>   Adult Learners</a:t>
            </a:r>
          </a:p>
          <a:p>
            <a:pPr lvl="1">
              <a:lnSpc>
                <a:spcPct val="110000"/>
              </a:lnSpc>
              <a:spcAft>
                <a:spcPts val="450"/>
              </a:spcAft>
            </a:pPr>
            <a:r>
              <a:rPr lang="en-US" altLang="en-US" sz="2400" dirty="0"/>
              <a:t> Both in beginning clinical experiences</a:t>
            </a:r>
          </a:p>
          <a:p>
            <a:pPr lvl="1">
              <a:lnSpc>
                <a:spcPct val="110000"/>
              </a:lnSpc>
              <a:spcAft>
                <a:spcPts val="450"/>
              </a:spcAft>
            </a:pPr>
            <a:r>
              <a:rPr lang="en-US" altLang="en-US" sz="2400" dirty="0"/>
              <a:t> Nursing students junior level</a:t>
            </a:r>
          </a:p>
          <a:p>
            <a:pPr lvl="1">
              <a:lnSpc>
                <a:spcPct val="110000"/>
              </a:lnSpc>
              <a:spcAft>
                <a:spcPts val="450"/>
              </a:spcAft>
            </a:pPr>
            <a:r>
              <a:rPr lang="en-US" altLang="en-US" sz="2400" dirty="0"/>
              <a:t> Nutrition students senior level</a:t>
            </a:r>
          </a:p>
          <a:p>
            <a:pPr lvl="1">
              <a:lnSpc>
                <a:spcPct val="110000"/>
              </a:lnSpc>
              <a:spcAft>
                <a:spcPts val="450"/>
              </a:spcAft>
            </a:pPr>
            <a:r>
              <a:rPr lang="en-US" altLang="en-US" sz="2400" dirty="0"/>
              <a:t> Previous health care experiences</a:t>
            </a:r>
          </a:p>
        </p:txBody>
      </p:sp>
    </p:spTree>
    <p:extLst>
      <p:ext uri="{BB962C8B-B14F-4D97-AF65-F5344CB8AC3E}">
        <p14:creationId xmlns:p14="http://schemas.microsoft.com/office/powerpoint/2010/main" val="64161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800" dirty="0"/>
              <a:t>Assessment of Client’s Flexible Line of Defense</a:t>
            </a:r>
          </a:p>
        </p:txBody>
      </p:sp>
      <p:sp>
        <p:nvSpPr>
          <p:cNvPr id="3" name="Content Placeholder 2"/>
          <p:cNvSpPr>
            <a:spLocks noGrp="1"/>
          </p:cNvSpPr>
          <p:nvPr>
            <p:ph idx="1"/>
          </p:nvPr>
        </p:nvSpPr>
        <p:spPr>
          <a:xfrm>
            <a:off x="628650" y="1889665"/>
            <a:ext cx="7886700" cy="3513535"/>
          </a:xfrm>
        </p:spPr>
        <p:txBody>
          <a:bodyPr rtlCol="0">
            <a:normAutofit/>
          </a:bodyPr>
          <a:lstStyle/>
          <a:p>
            <a:pPr marL="0" indent="0" fontAlgn="auto">
              <a:spcAft>
                <a:spcPts val="0"/>
              </a:spcAft>
              <a:buNone/>
              <a:defRPr/>
            </a:pPr>
            <a:r>
              <a:rPr lang="en-US" sz="2400" b="1" dirty="0"/>
              <a:t>Spiritual Variable</a:t>
            </a:r>
          </a:p>
          <a:p>
            <a:pPr marL="0" indent="0" fontAlgn="auto">
              <a:spcAft>
                <a:spcPts val="0"/>
              </a:spcAft>
              <a:buNone/>
              <a:defRPr/>
            </a:pPr>
            <a:endParaRPr lang="en-US" dirty="0"/>
          </a:p>
          <a:p>
            <a:pPr lvl="1" fontAlgn="auto">
              <a:lnSpc>
                <a:spcPct val="110000"/>
              </a:lnSpc>
              <a:spcAft>
                <a:spcPts val="450"/>
              </a:spcAft>
              <a:defRPr/>
            </a:pPr>
            <a:r>
              <a:rPr lang="en-US" sz="2400" dirty="0"/>
              <a:t>Beliefs to guide students’ own health care practices that may conflict with simulated care scenarios</a:t>
            </a:r>
          </a:p>
          <a:p>
            <a:pPr marL="342900" lvl="1" indent="0" fontAlgn="auto">
              <a:lnSpc>
                <a:spcPct val="110000"/>
              </a:lnSpc>
              <a:spcAft>
                <a:spcPts val="450"/>
              </a:spcAft>
              <a:buNone/>
              <a:defRPr/>
            </a:pPr>
            <a:endParaRPr lang="en-US" sz="2400" dirty="0"/>
          </a:p>
          <a:p>
            <a:pPr lvl="1" fontAlgn="auto">
              <a:lnSpc>
                <a:spcPct val="110000"/>
              </a:lnSpc>
              <a:spcAft>
                <a:spcPts val="450"/>
              </a:spcAft>
              <a:defRPr/>
            </a:pPr>
            <a:r>
              <a:rPr lang="en-US" sz="2400" dirty="0"/>
              <a:t>Beliefs that help promote self efficacy to perform in simulation</a:t>
            </a:r>
          </a:p>
        </p:txBody>
      </p:sp>
    </p:spTree>
    <p:extLst>
      <p:ext uri="{BB962C8B-B14F-4D97-AF65-F5344CB8AC3E}">
        <p14:creationId xmlns:p14="http://schemas.microsoft.com/office/powerpoint/2010/main" val="24638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Primary Prevention: Retain Wellness of Client Team</a:t>
            </a:r>
          </a:p>
        </p:txBody>
      </p:sp>
      <p:sp>
        <p:nvSpPr>
          <p:cNvPr id="3" name="Content Placeholder 2"/>
          <p:cNvSpPr>
            <a:spLocks noGrp="1"/>
          </p:cNvSpPr>
          <p:nvPr>
            <p:ph idx="1"/>
          </p:nvPr>
        </p:nvSpPr>
        <p:spPr>
          <a:xfrm>
            <a:off x="3870722" y="254000"/>
            <a:ext cx="4842272" cy="6604000"/>
          </a:xfrm>
        </p:spPr>
        <p:txBody>
          <a:bodyPr rtlCol="0">
            <a:normAutofit fontScale="25000" lnSpcReduction="20000"/>
          </a:bodyPr>
          <a:lstStyle/>
          <a:p>
            <a:pPr marL="0" indent="0" fontAlgn="auto">
              <a:spcAft>
                <a:spcPts val="0"/>
              </a:spcAft>
              <a:buNone/>
              <a:defRPr/>
            </a:pPr>
            <a:endParaRPr lang="en-US" dirty="0"/>
          </a:p>
          <a:p>
            <a:pPr lvl="1" fontAlgn="auto">
              <a:lnSpc>
                <a:spcPct val="120000"/>
              </a:lnSpc>
              <a:spcBef>
                <a:spcPts val="900"/>
              </a:spcBef>
              <a:spcAft>
                <a:spcPts val="450"/>
              </a:spcAft>
              <a:defRPr/>
            </a:pPr>
            <a:r>
              <a:rPr lang="en-US" sz="8000" dirty="0"/>
              <a:t>Contemplated stressors students might encounter during the activity</a:t>
            </a:r>
          </a:p>
          <a:p>
            <a:pPr lvl="1" fontAlgn="auto">
              <a:lnSpc>
                <a:spcPct val="120000"/>
              </a:lnSpc>
              <a:spcBef>
                <a:spcPts val="900"/>
              </a:spcBef>
              <a:spcAft>
                <a:spcPts val="450"/>
              </a:spcAft>
              <a:defRPr/>
            </a:pPr>
            <a:r>
              <a:rPr lang="en-US" sz="8000" dirty="0"/>
              <a:t>Planned for food &amp; restroom breaks</a:t>
            </a:r>
          </a:p>
          <a:p>
            <a:pPr marL="514350" lvl="2" fontAlgn="auto">
              <a:lnSpc>
                <a:spcPct val="120000"/>
              </a:lnSpc>
              <a:spcBef>
                <a:spcPts val="900"/>
              </a:spcBef>
              <a:spcAft>
                <a:spcPts val="450"/>
              </a:spcAft>
              <a:defRPr/>
            </a:pPr>
            <a:r>
              <a:rPr lang="en-US" sz="8000" dirty="0">
                <a:solidFill>
                  <a:prstClr val="black"/>
                </a:solidFill>
              </a:rPr>
              <a:t>Considered resources to perform assessments &amp; provide teaching </a:t>
            </a:r>
          </a:p>
          <a:p>
            <a:pPr marL="1143000" lvl="2" indent="-285750" fontAlgn="auto">
              <a:lnSpc>
                <a:spcPct val="120000"/>
              </a:lnSpc>
              <a:spcBef>
                <a:spcPts val="900"/>
              </a:spcBef>
              <a:spcAft>
                <a:spcPts val="450"/>
              </a:spcAft>
              <a:buSzPct val="80000"/>
              <a:buFont typeface="Wingdings" panose="05000000000000000000" pitchFamily="2" charset="2"/>
              <a:buChar char="q"/>
              <a:defRPr/>
            </a:pPr>
            <a:r>
              <a:rPr lang="en-US" sz="8000" dirty="0">
                <a:solidFill>
                  <a:prstClr val="black"/>
                </a:solidFill>
              </a:rPr>
              <a:t> Books</a:t>
            </a:r>
          </a:p>
          <a:p>
            <a:pPr marL="1143000" lvl="2" indent="-285750" fontAlgn="auto">
              <a:lnSpc>
                <a:spcPct val="120000"/>
              </a:lnSpc>
              <a:spcBef>
                <a:spcPts val="900"/>
              </a:spcBef>
              <a:spcAft>
                <a:spcPts val="450"/>
              </a:spcAft>
              <a:buSzPct val="80000"/>
              <a:buFont typeface="Wingdings" panose="05000000000000000000" pitchFamily="2" charset="2"/>
              <a:buChar char="q"/>
              <a:defRPr/>
            </a:pPr>
            <a:r>
              <a:rPr lang="en-US" sz="8000" dirty="0">
                <a:solidFill>
                  <a:prstClr val="black"/>
                </a:solidFill>
              </a:rPr>
              <a:t> Client information</a:t>
            </a:r>
          </a:p>
          <a:p>
            <a:pPr marL="1143000" lvl="2" indent="-285750" fontAlgn="auto">
              <a:lnSpc>
                <a:spcPct val="120000"/>
              </a:lnSpc>
              <a:spcBef>
                <a:spcPts val="900"/>
              </a:spcBef>
              <a:spcAft>
                <a:spcPts val="450"/>
              </a:spcAft>
              <a:buSzPct val="80000"/>
              <a:buFont typeface="Wingdings" panose="05000000000000000000" pitchFamily="2" charset="2"/>
              <a:buChar char="q"/>
              <a:defRPr/>
            </a:pPr>
            <a:r>
              <a:rPr lang="en-US" sz="8000" dirty="0">
                <a:solidFill>
                  <a:prstClr val="black"/>
                </a:solidFill>
              </a:rPr>
              <a:t> Equipment</a:t>
            </a:r>
          </a:p>
          <a:p>
            <a:pPr marL="571500" lvl="2" indent="-228600" fontAlgn="auto">
              <a:lnSpc>
                <a:spcPct val="120000"/>
              </a:lnSpc>
              <a:spcBef>
                <a:spcPts val="900"/>
              </a:spcBef>
              <a:spcAft>
                <a:spcPts val="450"/>
              </a:spcAft>
              <a:defRPr/>
            </a:pPr>
            <a:r>
              <a:rPr lang="en-US" sz="8000" dirty="0">
                <a:solidFill>
                  <a:prstClr val="black"/>
                </a:solidFill>
              </a:rPr>
              <a:t>Planned to discuss the role of the Registered Nurse (RN) and the Registered Dietician (RD) in the clinical setting</a:t>
            </a:r>
          </a:p>
          <a:p>
            <a:pPr marL="514350" lvl="2" fontAlgn="auto">
              <a:lnSpc>
                <a:spcPct val="120000"/>
              </a:lnSpc>
              <a:spcBef>
                <a:spcPts val="900"/>
              </a:spcBef>
              <a:spcAft>
                <a:spcPts val="450"/>
              </a:spcAft>
              <a:defRPr/>
            </a:pPr>
            <a:r>
              <a:rPr lang="en-US" sz="8000" dirty="0">
                <a:solidFill>
                  <a:prstClr val="black"/>
                </a:solidFill>
              </a:rPr>
              <a:t>Ensured at least 1 faculty member present from each discipline</a:t>
            </a:r>
            <a:endParaRPr lang="en-US" sz="8000" dirty="0"/>
          </a:p>
          <a:p>
            <a:pPr fontAlgn="auto">
              <a:spcAft>
                <a:spcPts val="0"/>
              </a:spcAft>
              <a:defRPr/>
            </a:pPr>
            <a:endParaRPr lang="en-US" sz="1950" dirty="0"/>
          </a:p>
        </p:txBody>
      </p:sp>
      <p:sp>
        <p:nvSpPr>
          <p:cNvPr id="28676" name="Text Placeholder 3"/>
          <p:cNvSpPr>
            <a:spLocks noGrp="1"/>
          </p:cNvSpPr>
          <p:nvPr>
            <p:ph type="body" sz="half" idx="2"/>
          </p:nvPr>
        </p:nvSpPr>
        <p:spPr/>
        <p:txBody>
          <a:bodyPr/>
          <a:lstStyle/>
          <a:p>
            <a:endParaRPr lang="en-US" altLang="en-US" dirty="0"/>
          </a:p>
        </p:txBody>
      </p:sp>
      <p:pic>
        <p:nvPicPr>
          <p:cNvPr id="286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704" y="2444354"/>
            <a:ext cx="2845594" cy="2762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6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Secondary Prevention: Attain Wellness of Client Team</a:t>
            </a:r>
          </a:p>
        </p:txBody>
      </p:sp>
      <p:sp>
        <p:nvSpPr>
          <p:cNvPr id="3" name="Content Placeholder 2"/>
          <p:cNvSpPr>
            <a:spLocks noGrp="1"/>
          </p:cNvSpPr>
          <p:nvPr>
            <p:ph idx="1"/>
          </p:nvPr>
        </p:nvSpPr>
        <p:spPr>
          <a:xfrm>
            <a:off x="3830241" y="457200"/>
            <a:ext cx="5064919" cy="5230368"/>
          </a:xfrm>
        </p:spPr>
        <p:txBody>
          <a:bodyPr rtlCol="0">
            <a:noAutofit/>
          </a:bodyPr>
          <a:lstStyle/>
          <a:p>
            <a:pPr marL="0" indent="0" fontAlgn="auto">
              <a:spcAft>
                <a:spcPts val="0"/>
              </a:spcAft>
              <a:buNone/>
              <a:defRPr/>
            </a:pPr>
            <a:r>
              <a:rPr lang="en-US" sz="1650" dirty="0"/>
              <a:t> </a:t>
            </a:r>
            <a:r>
              <a:rPr lang="en-US" sz="1650" i="1" dirty="0">
                <a:solidFill>
                  <a:srgbClr val="0070C0"/>
                </a:solidFill>
              </a:rPr>
              <a:t> </a:t>
            </a:r>
            <a:endParaRPr lang="en-US" sz="1650" dirty="0"/>
          </a:p>
          <a:p>
            <a:pPr lvl="1" fontAlgn="auto">
              <a:lnSpc>
                <a:spcPct val="100000"/>
              </a:lnSpc>
              <a:spcBef>
                <a:spcPts val="900"/>
              </a:spcBef>
              <a:spcAft>
                <a:spcPts val="450"/>
              </a:spcAft>
              <a:defRPr/>
            </a:pPr>
            <a:r>
              <a:rPr lang="en-US" sz="1800" dirty="0"/>
              <a:t>Introduced students to each other &amp; to client(s) in scenario  </a:t>
            </a:r>
          </a:p>
          <a:p>
            <a:pPr marL="342900" lvl="1" indent="0" fontAlgn="auto">
              <a:lnSpc>
                <a:spcPct val="100000"/>
              </a:lnSpc>
              <a:spcBef>
                <a:spcPts val="900"/>
              </a:spcBef>
              <a:spcAft>
                <a:spcPts val="450"/>
              </a:spcAft>
              <a:buNone/>
              <a:defRPr/>
            </a:pPr>
            <a:endParaRPr lang="en-US" sz="1800" dirty="0"/>
          </a:p>
          <a:p>
            <a:pPr lvl="1" fontAlgn="auto">
              <a:lnSpc>
                <a:spcPct val="100000"/>
              </a:lnSpc>
              <a:spcBef>
                <a:spcPts val="900"/>
              </a:spcBef>
              <a:spcAft>
                <a:spcPts val="450"/>
              </a:spcAft>
              <a:defRPr/>
            </a:pPr>
            <a:r>
              <a:rPr lang="en-US" sz="1800" dirty="0"/>
              <a:t>Set ground rules to encourage mutual respect for each other &amp; use active listening and respectful language</a:t>
            </a:r>
          </a:p>
          <a:p>
            <a:pPr marL="342900" lvl="1" indent="0" fontAlgn="auto">
              <a:lnSpc>
                <a:spcPct val="100000"/>
              </a:lnSpc>
              <a:spcBef>
                <a:spcPts val="900"/>
              </a:spcBef>
              <a:spcAft>
                <a:spcPts val="450"/>
              </a:spcAft>
              <a:buNone/>
              <a:defRPr/>
            </a:pPr>
            <a:endParaRPr lang="en-US" sz="1800" dirty="0"/>
          </a:p>
          <a:p>
            <a:pPr lvl="1" fontAlgn="auto">
              <a:lnSpc>
                <a:spcPct val="100000"/>
              </a:lnSpc>
              <a:spcBef>
                <a:spcPts val="900"/>
              </a:spcBef>
              <a:spcAft>
                <a:spcPts val="450"/>
              </a:spcAft>
              <a:defRPr/>
            </a:pPr>
            <a:r>
              <a:rPr lang="en-US" sz="1800" dirty="0"/>
              <a:t>Organized in circle or semi-circle for communication &amp; collaboration</a:t>
            </a:r>
          </a:p>
          <a:p>
            <a:pPr marL="342900" lvl="1" indent="0" fontAlgn="auto">
              <a:lnSpc>
                <a:spcPct val="100000"/>
              </a:lnSpc>
              <a:spcBef>
                <a:spcPts val="900"/>
              </a:spcBef>
              <a:spcAft>
                <a:spcPts val="450"/>
              </a:spcAft>
              <a:buNone/>
              <a:defRPr/>
            </a:pPr>
            <a:endParaRPr lang="en-US" sz="1800" dirty="0"/>
          </a:p>
          <a:p>
            <a:pPr lvl="1" fontAlgn="auto">
              <a:lnSpc>
                <a:spcPct val="100000"/>
              </a:lnSpc>
              <a:spcBef>
                <a:spcPts val="900"/>
              </a:spcBef>
              <a:spcAft>
                <a:spcPts val="450"/>
              </a:spcAft>
              <a:defRPr/>
            </a:pPr>
            <a:r>
              <a:rPr lang="en-US" sz="1800" dirty="0"/>
              <a:t>Promoted and role-modeled trusting relationships  </a:t>
            </a:r>
          </a:p>
          <a:p>
            <a:pPr marL="342900" lvl="1" indent="0" fontAlgn="auto">
              <a:lnSpc>
                <a:spcPct val="100000"/>
              </a:lnSpc>
              <a:spcBef>
                <a:spcPts val="900"/>
              </a:spcBef>
              <a:spcAft>
                <a:spcPts val="450"/>
              </a:spcAft>
              <a:buNone/>
              <a:defRPr/>
            </a:pPr>
            <a:endParaRPr lang="en-US" sz="1800" dirty="0"/>
          </a:p>
          <a:p>
            <a:pPr lvl="1" fontAlgn="auto">
              <a:lnSpc>
                <a:spcPct val="100000"/>
              </a:lnSpc>
              <a:spcBef>
                <a:spcPts val="900"/>
              </a:spcBef>
              <a:spcAft>
                <a:spcPts val="450"/>
              </a:spcAft>
              <a:defRPr/>
            </a:pPr>
            <a:r>
              <a:rPr lang="en-US" sz="1800" dirty="0"/>
              <a:t>Asked to define terms of each discipline (Ex. DNI)</a:t>
            </a:r>
          </a:p>
          <a:p>
            <a:pPr lvl="1" fontAlgn="auto">
              <a:spcBef>
                <a:spcPts val="900"/>
              </a:spcBef>
              <a:spcAft>
                <a:spcPts val="450"/>
              </a:spcAft>
              <a:defRPr/>
            </a:pPr>
            <a:endParaRPr lang="en-US" sz="1650" dirty="0"/>
          </a:p>
          <a:p>
            <a:pPr fontAlgn="auto">
              <a:spcBef>
                <a:spcPts val="900"/>
              </a:spcBef>
              <a:spcAft>
                <a:spcPts val="450"/>
              </a:spcAft>
              <a:defRPr/>
            </a:pPr>
            <a:endParaRPr lang="en-US" sz="1650" dirty="0"/>
          </a:p>
        </p:txBody>
      </p:sp>
      <p:sp>
        <p:nvSpPr>
          <p:cNvPr id="30724" name="Text Placeholder 3"/>
          <p:cNvSpPr>
            <a:spLocks noGrp="1"/>
          </p:cNvSpPr>
          <p:nvPr>
            <p:ph type="body" sz="half" idx="2"/>
          </p:nvPr>
        </p:nvSpPr>
        <p:spPr/>
        <p:txBody>
          <a:bodyPr/>
          <a:lstStyle/>
          <a:p>
            <a:endParaRPr lang="en-US" altLang="en-US"/>
          </a:p>
        </p:txBody>
      </p:sp>
      <p:pic>
        <p:nvPicPr>
          <p:cNvPr id="3072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2647950"/>
            <a:ext cx="3200400" cy="24003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0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95312" y="857250"/>
            <a:ext cx="2949179" cy="971550"/>
          </a:xfrm>
        </p:spPr>
        <p:txBody>
          <a:bodyPr/>
          <a:lstStyle/>
          <a:p>
            <a:r>
              <a:rPr lang="en-US" altLang="en-US" dirty="0"/>
              <a:t>Secondary Prevention Cont.</a:t>
            </a:r>
          </a:p>
        </p:txBody>
      </p:sp>
      <p:sp>
        <p:nvSpPr>
          <p:cNvPr id="32771" name="Content Placeholder 2"/>
          <p:cNvSpPr>
            <a:spLocks noGrp="1"/>
          </p:cNvSpPr>
          <p:nvPr>
            <p:ph idx="1"/>
          </p:nvPr>
        </p:nvSpPr>
        <p:spPr>
          <a:xfrm>
            <a:off x="3356278" y="228600"/>
            <a:ext cx="5450681" cy="6779515"/>
          </a:xfrm>
        </p:spPr>
        <p:txBody>
          <a:bodyPr/>
          <a:lstStyle/>
          <a:p>
            <a:pPr marL="342900" lvl="1" indent="0">
              <a:lnSpc>
                <a:spcPct val="100000"/>
              </a:lnSpc>
              <a:buNone/>
            </a:pPr>
            <a:r>
              <a:rPr lang="en-US" altLang="en-US" sz="1650" i="1" dirty="0">
                <a:solidFill>
                  <a:srgbClr val="0070C0"/>
                </a:solidFill>
              </a:rPr>
              <a:t> </a:t>
            </a:r>
            <a:endParaRPr lang="en-US" altLang="en-US" sz="1650" dirty="0"/>
          </a:p>
          <a:p>
            <a:pPr lvl="2">
              <a:lnSpc>
                <a:spcPct val="100000"/>
              </a:lnSpc>
              <a:spcAft>
                <a:spcPts val="450"/>
              </a:spcAft>
            </a:pPr>
            <a:r>
              <a:rPr lang="en-US" altLang="en-US" sz="2000" dirty="0"/>
              <a:t>Encouraged to ask questions of each other</a:t>
            </a:r>
          </a:p>
          <a:p>
            <a:pPr marL="685800" lvl="2" indent="0">
              <a:lnSpc>
                <a:spcPct val="100000"/>
              </a:lnSpc>
              <a:spcAft>
                <a:spcPts val="450"/>
              </a:spcAft>
              <a:buNone/>
            </a:pPr>
            <a:endParaRPr lang="en-US" altLang="en-US" sz="2000" dirty="0"/>
          </a:p>
          <a:p>
            <a:pPr lvl="2">
              <a:lnSpc>
                <a:spcPct val="100000"/>
              </a:lnSpc>
              <a:spcAft>
                <a:spcPts val="450"/>
              </a:spcAft>
            </a:pPr>
            <a:r>
              <a:rPr lang="en-US" altLang="en-US" sz="2000" dirty="0"/>
              <a:t>Provided feedback to students to clarify information</a:t>
            </a:r>
          </a:p>
          <a:p>
            <a:pPr marL="685800" lvl="2" indent="0">
              <a:lnSpc>
                <a:spcPct val="100000"/>
              </a:lnSpc>
              <a:spcAft>
                <a:spcPts val="450"/>
              </a:spcAft>
              <a:buNone/>
            </a:pPr>
            <a:endParaRPr lang="en-US" altLang="en-US" sz="2000" dirty="0"/>
          </a:p>
          <a:p>
            <a:pPr lvl="2">
              <a:lnSpc>
                <a:spcPct val="100000"/>
              </a:lnSpc>
              <a:spcAft>
                <a:spcPts val="450"/>
              </a:spcAft>
            </a:pPr>
            <a:r>
              <a:rPr lang="en-US" altLang="en-US" sz="2000" dirty="0"/>
              <a:t>Introduced bar code scanning system &amp; electronic medical record (EMR) </a:t>
            </a:r>
          </a:p>
          <a:p>
            <a:pPr marL="685800" lvl="2" indent="0">
              <a:lnSpc>
                <a:spcPct val="100000"/>
              </a:lnSpc>
              <a:spcAft>
                <a:spcPts val="450"/>
              </a:spcAft>
              <a:buNone/>
            </a:pPr>
            <a:endParaRPr lang="en-US" altLang="en-US" sz="2000" dirty="0"/>
          </a:p>
          <a:p>
            <a:pPr lvl="2">
              <a:lnSpc>
                <a:spcPct val="100000"/>
              </a:lnSpc>
              <a:spcAft>
                <a:spcPts val="450"/>
              </a:spcAft>
            </a:pPr>
            <a:r>
              <a:rPr lang="en-US" altLang="en-US" sz="2000" dirty="0"/>
              <a:t>Encouraged to share information pertinent to best practices in discipline </a:t>
            </a:r>
          </a:p>
          <a:p>
            <a:pPr marL="685800" lvl="2" indent="0">
              <a:lnSpc>
                <a:spcPct val="100000"/>
              </a:lnSpc>
              <a:spcAft>
                <a:spcPts val="450"/>
              </a:spcAft>
              <a:buNone/>
            </a:pPr>
            <a:endParaRPr lang="en-US" altLang="en-US" sz="2000" dirty="0"/>
          </a:p>
          <a:p>
            <a:pPr lvl="2">
              <a:lnSpc>
                <a:spcPct val="100000"/>
              </a:lnSpc>
              <a:spcAft>
                <a:spcPts val="450"/>
              </a:spcAft>
            </a:pPr>
            <a:r>
              <a:rPr lang="en-US" altLang="en-US" sz="2000" dirty="0"/>
              <a:t>Engaged students in client-centered problem solving</a:t>
            </a:r>
          </a:p>
          <a:p>
            <a:pPr lvl="2">
              <a:lnSpc>
                <a:spcPct val="100000"/>
              </a:lnSpc>
              <a:spcAft>
                <a:spcPts val="450"/>
              </a:spcAft>
            </a:pPr>
            <a:endParaRPr lang="en-US" altLang="en-US" dirty="0"/>
          </a:p>
          <a:p>
            <a:endParaRPr lang="en-US" altLang="en-US" sz="1800" dirty="0"/>
          </a:p>
          <a:p>
            <a:endParaRPr lang="en-US" altLang="en-US" sz="1800" dirty="0"/>
          </a:p>
        </p:txBody>
      </p:sp>
      <p:sp>
        <p:nvSpPr>
          <p:cNvPr id="32772" name="Text Placeholder 3"/>
          <p:cNvSpPr>
            <a:spLocks noGrp="1"/>
          </p:cNvSpPr>
          <p:nvPr>
            <p:ph type="body" sz="half" idx="2"/>
          </p:nvPr>
        </p:nvSpPr>
        <p:spPr/>
        <p:txBody>
          <a:bodyPr/>
          <a:lstStyle/>
          <a:p>
            <a:endParaRPr lang="en-US" altLang="en-US"/>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69" y="2185988"/>
            <a:ext cx="2124075" cy="31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60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Tertiary Prevention: Maintain Wellness of Client Team</a:t>
            </a:r>
          </a:p>
        </p:txBody>
      </p:sp>
      <p:sp>
        <p:nvSpPr>
          <p:cNvPr id="3" name="Content Placeholder 2"/>
          <p:cNvSpPr>
            <a:spLocks noGrp="1"/>
          </p:cNvSpPr>
          <p:nvPr>
            <p:ph idx="1"/>
          </p:nvPr>
        </p:nvSpPr>
        <p:spPr>
          <a:xfrm>
            <a:off x="3904060" y="628650"/>
            <a:ext cx="5175647" cy="5150644"/>
          </a:xfrm>
        </p:spPr>
        <p:txBody>
          <a:bodyPr rtlCol="0">
            <a:normAutofit fontScale="25000" lnSpcReduction="20000"/>
          </a:bodyPr>
          <a:lstStyle/>
          <a:p>
            <a:pPr fontAlgn="auto">
              <a:spcAft>
                <a:spcPts val="0"/>
              </a:spcAft>
              <a:defRPr/>
            </a:pPr>
            <a:endParaRPr lang="en-US" dirty="0"/>
          </a:p>
          <a:p>
            <a:pPr lvl="1" fontAlgn="auto">
              <a:lnSpc>
                <a:spcPct val="120000"/>
              </a:lnSpc>
              <a:spcBef>
                <a:spcPts val="450"/>
              </a:spcBef>
              <a:spcAft>
                <a:spcPts val="900"/>
              </a:spcAft>
              <a:defRPr/>
            </a:pPr>
            <a:r>
              <a:rPr lang="en-US" sz="8000" dirty="0"/>
              <a:t>Debriefed simulation with students</a:t>
            </a:r>
          </a:p>
          <a:p>
            <a:pPr marL="342900" lvl="1" indent="0" fontAlgn="auto">
              <a:lnSpc>
                <a:spcPct val="120000"/>
              </a:lnSpc>
              <a:spcBef>
                <a:spcPts val="450"/>
              </a:spcBef>
              <a:spcAft>
                <a:spcPts val="900"/>
              </a:spcAft>
              <a:buNone/>
              <a:defRPr/>
            </a:pPr>
            <a:endParaRPr lang="en-US" sz="8000" dirty="0"/>
          </a:p>
          <a:p>
            <a:pPr lvl="1" fontAlgn="auto">
              <a:lnSpc>
                <a:spcPct val="120000"/>
              </a:lnSpc>
              <a:spcBef>
                <a:spcPts val="450"/>
              </a:spcBef>
              <a:spcAft>
                <a:spcPts val="900"/>
              </a:spcAft>
              <a:defRPr/>
            </a:pPr>
            <a:r>
              <a:rPr lang="en-US" sz="8000" dirty="0"/>
              <a:t>Reflected on team performance</a:t>
            </a:r>
          </a:p>
          <a:p>
            <a:pPr marL="342900" lvl="1" indent="0" fontAlgn="auto">
              <a:lnSpc>
                <a:spcPct val="120000"/>
              </a:lnSpc>
              <a:spcBef>
                <a:spcPts val="450"/>
              </a:spcBef>
              <a:spcAft>
                <a:spcPts val="900"/>
              </a:spcAft>
              <a:buNone/>
              <a:defRPr/>
            </a:pPr>
            <a:endParaRPr lang="en-US" sz="8000" dirty="0"/>
          </a:p>
          <a:p>
            <a:pPr lvl="1" fontAlgn="auto">
              <a:lnSpc>
                <a:spcPct val="120000"/>
              </a:lnSpc>
              <a:spcBef>
                <a:spcPts val="450"/>
              </a:spcBef>
              <a:spcAft>
                <a:spcPts val="900"/>
              </a:spcAft>
              <a:defRPr/>
            </a:pPr>
            <a:r>
              <a:rPr lang="en-US" sz="8000" dirty="0"/>
              <a:t>Communicated importance of team work</a:t>
            </a:r>
          </a:p>
          <a:p>
            <a:pPr marL="342900" lvl="1" indent="0" fontAlgn="auto">
              <a:lnSpc>
                <a:spcPct val="120000"/>
              </a:lnSpc>
              <a:spcBef>
                <a:spcPts val="450"/>
              </a:spcBef>
              <a:spcAft>
                <a:spcPts val="900"/>
              </a:spcAft>
              <a:buNone/>
              <a:defRPr/>
            </a:pPr>
            <a:endParaRPr lang="en-US" sz="8000" dirty="0"/>
          </a:p>
          <a:p>
            <a:pPr lvl="1" fontAlgn="auto">
              <a:lnSpc>
                <a:spcPct val="120000"/>
              </a:lnSpc>
              <a:spcBef>
                <a:spcPts val="450"/>
              </a:spcBef>
              <a:spcAft>
                <a:spcPts val="900"/>
              </a:spcAft>
              <a:defRPr/>
            </a:pPr>
            <a:r>
              <a:rPr lang="en-US" sz="8000" dirty="0"/>
              <a:t>Summarized key concepts and value each discipline brings to client care</a:t>
            </a:r>
          </a:p>
          <a:p>
            <a:pPr marL="342900" lvl="1" indent="0" fontAlgn="auto">
              <a:lnSpc>
                <a:spcPct val="120000"/>
              </a:lnSpc>
              <a:spcBef>
                <a:spcPts val="450"/>
              </a:spcBef>
              <a:spcAft>
                <a:spcPts val="900"/>
              </a:spcAft>
              <a:buNone/>
              <a:defRPr/>
            </a:pPr>
            <a:endParaRPr lang="en-US" sz="8000" dirty="0"/>
          </a:p>
          <a:p>
            <a:pPr lvl="1" fontAlgn="auto">
              <a:lnSpc>
                <a:spcPct val="120000"/>
              </a:lnSpc>
              <a:spcBef>
                <a:spcPts val="450"/>
              </a:spcBef>
              <a:spcAft>
                <a:spcPts val="900"/>
              </a:spcAft>
              <a:defRPr/>
            </a:pPr>
            <a:r>
              <a:rPr lang="en-US" sz="8000" dirty="0"/>
              <a:t>Administered post activity survey for further reflection, evaluation &amp; further reconstitution </a:t>
            </a:r>
          </a:p>
          <a:p>
            <a:pPr lvl="1" fontAlgn="auto">
              <a:lnSpc>
                <a:spcPct val="120000"/>
              </a:lnSpc>
              <a:spcBef>
                <a:spcPts val="450"/>
              </a:spcBef>
              <a:spcAft>
                <a:spcPts val="900"/>
              </a:spcAft>
              <a:defRPr/>
            </a:pPr>
            <a:endParaRPr lang="en-US" sz="6000" dirty="0"/>
          </a:p>
          <a:p>
            <a:pPr fontAlgn="auto">
              <a:spcBef>
                <a:spcPts val="450"/>
              </a:spcBef>
              <a:spcAft>
                <a:spcPts val="450"/>
              </a:spcAft>
              <a:defRPr/>
            </a:pPr>
            <a:endParaRPr lang="en-US" dirty="0"/>
          </a:p>
          <a:p>
            <a:pPr fontAlgn="auto">
              <a:spcBef>
                <a:spcPts val="450"/>
              </a:spcBef>
              <a:spcAft>
                <a:spcPts val="450"/>
              </a:spcAft>
              <a:defRPr/>
            </a:pPr>
            <a:endParaRPr lang="en-US" dirty="0"/>
          </a:p>
        </p:txBody>
      </p:sp>
      <p:sp>
        <p:nvSpPr>
          <p:cNvPr id="34820" name="Text Placeholder 3"/>
          <p:cNvSpPr>
            <a:spLocks noGrp="1"/>
          </p:cNvSpPr>
          <p:nvPr>
            <p:ph type="body" sz="half" idx="2"/>
          </p:nvPr>
        </p:nvSpPr>
        <p:spPr/>
        <p:txBody>
          <a:bodyPr/>
          <a:lstStyle/>
          <a:p>
            <a:endParaRPr lang="en-US" altLang="en-US"/>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97" y="2805113"/>
            <a:ext cx="3662363" cy="209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73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628650" y="1349298"/>
            <a:ext cx="7886700" cy="4827665"/>
          </a:xfrm>
        </p:spPr>
        <p:txBody>
          <a:bodyPr/>
          <a:lstStyle/>
          <a:p>
            <a:pPr marL="0" indent="0">
              <a:buNone/>
            </a:pPr>
            <a:r>
              <a:rPr lang="en-US" dirty="0" smtClean="0"/>
              <a:t>Faculty </a:t>
            </a:r>
            <a:r>
              <a:rPr lang="en-US" dirty="0"/>
              <a:t>in the Nursing and Nutrition Departments at Cedar Crest College recognize that an ever changing health care environment produces constant stressors to the Client System of Health Care Providers.  Nursing and nutrition faculty designed a created environment using simulation to foster the development of support for the health care team as a client system. The intent of this simulation is to create an exchange between and among nursing and nutrition students that enhances their perception of working together as a means to shore up each other’s lines of defense, thus building healthy functioning interdisciplinary teams.   The simulated environment emphasizes the psychological variable to promote support systems for team members, and the social cultural variable, to promote education about each other’s role responsibilities. Knowledge gained from this experience, and interdisciplinary relationships that are formed with each other become preventative interventions to build system protection for health care teams.</a:t>
            </a:r>
          </a:p>
          <a:p>
            <a:pPr marL="0" indent="0">
              <a:buNone/>
            </a:pPr>
            <a:endParaRPr lang="en-US" dirty="0"/>
          </a:p>
        </p:txBody>
      </p:sp>
    </p:spTree>
    <p:extLst>
      <p:ext uri="{BB962C8B-B14F-4D97-AF65-F5344CB8AC3E}">
        <p14:creationId xmlns:p14="http://schemas.microsoft.com/office/powerpoint/2010/main" val="157279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2229" y="533400"/>
            <a:ext cx="7886700" cy="1073944"/>
          </a:xfrm>
        </p:spPr>
        <p:txBody>
          <a:bodyPr/>
          <a:lstStyle/>
          <a:p>
            <a:r>
              <a:rPr lang="en-US" altLang="en-US" dirty="0"/>
              <a:t>Six themes identified from Students’ Perceptions about Working Together</a:t>
            </a:r>
          </a:p>
        </p:txBody>
      </p:sp>
      <p:sp>
        <p:nvSpPr>
          <p:cNvPr id="36867" name="Content Placeholder 3"/>
          <p:cNvSpPr>
            <a:spLocks noGrp="1"/>
          </p:cNvSpPr>
          <p:nvPr>
            <p:ph idx="1"/>
          </p:nvPr>
        </p:nvSpPr>
        <p:spPr>
          <a:xfrm>
            <a:off x="601266" y="2737248"/>
            <a:ext cx="7886700" cy="3263503"/>
          </a:xfrm>
        </p:spPr>
        <p:txBody>
          <a:bodyPr/>
          <a:lstStyle/>
          <a:p>
            <a:endParaRPr lang="en-US" altLang="en-US" dirty="0"/>
          </a:p>
        </p:txBody>
      </p:sp>
      <p:sp>
        <p:nvSpPr>
          <p:cNvPr id="36868" name="Content Placeholder 5"/>
          <p:cNvSpPr>
            <a:spLocks noGrp="1"/>
          </p:cNvSpPr>
          <p:nvPr>
            <p:ph sz="quarter" idx="4294967295"/>
          </p:nvPr>
        </p:nvSpPr>
        <p:spPr>
          <a:xfrm>
            <a:off x="4724400" y="2406254"/>
            <a:ext cx="3887391" cy="3861196"/>
          </a:xfrm>
        </p:spPr>
        <p:txBody>
          <a:bodyPr/>
          <a:lstStyle/>
          <a:p>
            <a:r>
              <a:rPr lang="en-US" altLang="en-US" dirty="0"/>
              <a:t>Role Distinctiveness</a:t>
            </a:r>
          </a:p>
          <a:p>
            <a:r>
              <a:rPr lang="en-US" altLang="en-US" dirty="0"/>
              <a:t>Client Centeredness</a:t>
            </a:r>
          </a:p>
          <a:p>
            <a:r>
              <a:rPr lang="en-US" altLang="en-US" dirty="0"/>
              <a:t>Knowledge Acquisition</a:t>
            </a:r>
          </a:p>
          <a:p>
            <a:r>
              <a:rPr lang="en-US" altLang="en-US" dirty="0"/>
              <a:t>Role Connectivity</a:t>
            </a:r>
          </a:p>
          <a:p>
            <a:r>
              <a:rPr lang="en-US" altLang="en-US" dirty="0"/>
              <a:t>Shared Value &amp; Respect</a:t>
            </a:r>
          </a:p>
          <a:p>
            <a:r>
              <a:rPr lang="en-US" altLang="en-US" dirty="0"/>
              <a:t>Collaboration for Quality </a:t>
            </a:r>
          </a:p>
          <a:p>
            <a:pPr marL="0" indent="0">
              <a:buNone/>
            </a:pPr>
            <a:r>
              <a:rPr lang="en-US" altLang="en-US" dirty="0"/>
              <a:t>  Client Outcomes</a:t>
            </a:r>
          </a:p>
          <a:p>
            <a:endParaRPr lang="en-US" altLang="en-US" dirty="0"/>
          </a:p>
        </p:txBody>
      </p:sp>
      <p:pic>
        <p:nvPicPr>
          <p:cNvPr id="3686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94" y="2406254"/>
            <a:ext cx="3782616" cy="283606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7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 Role Distinctiveness</a:t>
            </a:r>
          </a:p>
        </p:txBody>
      </p:sp>
      <p:sp>
        <p:nvSpPr>
          <p:cNvPr id="3" name="Content Placeholder 2"/>
          <p:cNvSpPr>
            <a:spLocks noGrp="1"/>
          </p:cNvSpPr>
          <p:nvPr>
            <p:ph idx="1"/>
          </p:nvPr>
        </p:nvSpPr>
        <p:spPr/>
        <p:txBody>
          <a:bodyPr rtlCol="0">
            <a:normAutofit/>
          </a:bodyPr>
          <a:lstStyle/>
          <a:p>
            <a:pPr fontAlgn="auto">
              <a:lnSpc>
                <a:spcPct val="100000"/>
              </a:lnSpc>
              <a:spcAft>
                <a:spcPts val="450"/>
              </a:spcAft>
              <a:defRPr/>
            </a:pPr>
            <a:r>
              <a:rPr lang="en-US" sz="2400" dirty="0"/>
              <a:t>“I learned that both professions bring different perspectives to the table. I learned more about specific diets when on meds and more about dysphagia.” </a:t>
            </a:r>
          </a:p>
          <a:p>
            <a:pPr marL="0" indent="0" fontAlgn="auto">
              <a:lnSpc>
                <a:spcPct val="100000"/>
              </a:lnSpc>
              <a:spcAft>
                <a:spcPts val="450"/>
              </a:spcAft>
              <a:buNone/>
              <a:defRPr/>
            </a:pPr>
            <a:endParaRPr lang="en-US" sz="2400" dirty="0"/>
          </a:p>
          <a:p>
            <a:pPr marL="0" indent="0" fontAlgn="auto">
              <a:lnSpc>
                <a:spcPct val="100000"/>
              </a:lnSpc>
              <a:spcAft>
                <a:spcPts val="450"/>
              </a:spcAft>
              <a:buNone/>
              <a:defRPr/>
            </a:pPr>
            <a:endParaRPr lang="en-US" sz="2400" dirty="0"/>
          </a:p>
          <a:p>
            <a:pPr fontAlgn="auto">
              <a:lnSpc>
                <a:spcPct val="100000"/>
              </a:lnSpc>
              <a:spcAft>
                <a:spcPts val="450"/>
              </a:spcAft>
              <a:defRPr/>
            </a:pPr>
            <a:r>
              <a:rPr lang="en-US" sz="2400" dirty="0"/>
              <a:t>“…I forget that there are nutritionists working alongside nurses in medical settings.”</a:t>
            </a:r>
          </a:p>
          <a:p>
            <a:pPr marL="0" indent="0" fontAlgn="auto">
              <a:lnSpc>
                <a:spcPct val="100000"/>
              </a:lnSpc>
              <a:spcAft>
                <a:spcPts val="450"/>
              </a:spcAft>
              <a:buNone/>
              <a:defRPr/>
            </a:pPr>
            <a:endParaRPr lang="en-US" dirty="0"/>
          </a:p>
        </p:txBody>
      </p:sp>
    </p:spTree>
    <p:extLst>
      <p:ext uri="{BB962C8B-B14F-4D97-AF65-F5344CB8AC3E}">
        <p14:creationId xmlns:p14="http://schemas.microsoft.com/office/powerpoint/2010/main" val="81062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 Client Centeredness</a:t>
            </a:r>
          </a:p>
        </p:txBody>
      </p:sp>
      <p:sp>
        <p:nvSpPr>
          <p:cNvPr id="39939" name="Content Placeholder 2"/>
          <p:cNvSpPr>
            <a:spLocks noGrp="1"/>
          </p:cNvSpPr>
          <p:nvPr>
            <p:ph idx="1"/>
          </p:nvPr>
        </p:nvSpPr>
        <p:spPr>
          <a:xfrm>
            <a:off x="628650" y="1690689"/>
            <a:ext cx="7886700" cy="4486274"/>
          </a:xfrm>
        </p:spPr>
        <p:txBody>
          <a:bodyPr/>
          <a:lstStyle/>
          <a:p>
            <a:pPr>
              <a:lnSpc>
                <a:spcPct val="100000"/>
              </a:lnSpc>
              <a:spcAft>
                <a:spcPts val="450"/>
              </a:spcAft>
            </a:pPr>
            <a:r>
              <a:rPr lang="en-US" altLang="en-US" sz="2400" dirty="0"/>
              <a:t>“If the nutrition &amp; nursing student work together, they can promote good healthy clients. For example, nurse notes patient is not drinking, lips are dried &amp; is urinating small amounts of dark urine, the nutritionist can promote liquids &amp; foods that will accommodate client &amp; promote hydration.”</a:t>
            </a:r>
          </a:p>
          <a:p>
            <a:pPr>
              <a:lnSpc>
                <a:spcPct val="100000"/>
              </a:lnSpc>
              <a:spcAft>
                <a:spcPts val="450"/>
              </a:spcAft>
            </a:pPr>
            <a:endParaRPr lang="en-US" altLang="en-US" sz="2400" dirty="0"/>
          </a:p>
          <a:p>
            <a:pPr>
              <a:lnSpc>
                <a:spcPct val="100000"/>
              </a:lnSpc>
              <a:spcAft>
                <a:spcPts val="450"/>
              </a:spcAft>
            </a:pPr>
            <a:r>
              <a:rPr lang="en-US" altLang="en-US" sz="2400" dirty="0"/>
              <a:t>“It is important to ask questions &amp; learn from each other for best care of the client.”</a:t>
            </a:r>
          </a:p>
        </p:txBody>
      </p:sp>
    </p:spTree>
    <p:extLst>
      <p:ext uri="{BB962C8B-B14F-4D97-AF65-F5344CB8AC3E}">
        <p14:creationId xmlns:p14="http://schemas.microsoft.com/office/powerpoint/2010/main" val="311557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85788" y="552450"/>
            <a:ext cx="7886700" cy="990600"/>
          </a:xfrm>
        </p:spPr>
        <p:txBody>
          <a:bodyPr/>
          <a:lstStyle/>
          <a:p>
            <a:r>
              <a:rPr lang="en-US" altLang="en-US" dirty="0"/>
              <a:t> Knowledge Acquisition</a:t>
            </a:r>
          </a:p>
        </p:txBody>
      </p:sp>
      <p:sp>
        <p:nvSpPr>
          <p:cNvPr id="3" name="Content Placeholder 2"/>
          <p:cNvSpPr>
            <a:spLocks noGrp="1"/>
          </p:cNvSpPr>
          <p:nvPr>
            <p:ph idx="1"/>
          </p:nvPr>
        </p:nvSpPr>
        <p:spPr>
          <a:xfrm>
            <a:off x="621506" y="1543050"/>
            <a:ext cx="7886700" cy="3775473"/>
          </a:xfrm>
        </p:spPr>
        <p:txBody>
          <a:bodyPr rtlCol="0">
            <a:normAutofit/>
          </a:bodyPr>
          <a:lstStyle/>
          <a:p>
            <a:pPr marL="0" indent="0" fontAlgn="auto">
              <a:lnSpc>
                <a:spcPct val="100000"/>
              </a:lnSpc>
              <a:spcAft>
                <a:spcPts val="450"/>
              </a:spcAft>
              <a:buNone/>
              <a:defRPr/>
            </a:pPr>
            <a:endParaRPr lang="en-US" dirty="0"/>
          </a:p>
          <a:p>
            <a:pPr fontAlgn="auto">
              <a:lnSpc>
                <a:spcPct val="100000"/>
              </a:lnSpc>
              <a:spcAft>
                <a:spcPts val="450"/>
              </a:spcAft>
              <a:defRPr/>
            </a:pPr>
            <a:r>
              <a:rPr lang="en-US" sz="2400" dirty="0"/>
              <a:t> “I learned basic nutrition assessments dietitians use to measure or determine hydration status, ability to tolerate feeding &amp; malnutrition.” </a:t>
            </a:r>
          </a:p>
          <a:p>
            <a:pPr marL="0" indent="0" fontAlgn="auto">
              <a:lnSpc>
                <a:spcPct val="100000"/>
              </a:lnSpc>
              <a:spcAft>
                <a:spcPts val="450"/>
              </a:spcAft>
              <a:buNone/>
              <a:defRPr/>
            </a:pPr>
            <a:r>
              <a:rPr lang="en-US" sz="2400" dirty="0"/>
              <a:t> </a:t>
            </a:r>
          </a:p>
          <a:p>
            <a:pPr fontAlgn="auto">
              <a:lnSpc>
                <a:spcPct val="100000"/>
              </a:lnSpc>
              <a:spcAft>
                <a:spcPts val="450"/>
              </a:spcAft>
              <a:defRPr/>
            </a:pPr>
            <a:r>
              <a:rPr lang="en-US" sz="2400" dirty="0"/>
              <a:t>“I learned the importance of a healthy diet. It shortens the length of hospital stay &amp; promotes healing.” </a:t>
            </a:r>
          </a:p>
          <a:p>
            <a:pPr fontAlgn="auto">
              <a:lnSpc>
                <a:spcPct val="100000"/>
              </a:lnSpc>
              <a:spcAft>
                <a:spcPts val="450"/>
              </a:spcAft>
              <a:defRPr/>
            </a:pPr>
            <a:endParaRPr lang="en-US" dirty="0"/>
          </a:p>
          <a:p>
            <a:pPr fontAlgn="auto">
              <a:lnSpc>
                <a:spcPct val="100000"/>
              </a:lnSpc>
              <a:spcAft>
                <a:spcPts val="450"/>
              </a:spcAft>
              <a:defRPr/>
            </a:pPr>
            <a:endParaRPr lang="en-US" dirty="0"/>
          </a:p>
        </p:txBody>
      </p:sp>
    </p:spTree>
    <p:extLst>
      <p:ext uri="{BB962C8B-B14F-4D97-AF65-F5344CB8AC3E}">
        <p14:creationId xmlns:p14="http://schemas.microsoft.com/office/powerpoint/2010/main" val="471906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 Role Connectivity</a:t>
            </a:r>
          </a:p>
        </p:txBody>
      </p:sp>
      <p:sp>
        <p:nvSpPr>
          <p:cNvPr id="44035" name="Content Placeholder 2"/>
          <p:cNvSpPr>
            <a:spLocks noGrp="1"/>
          </p:cNvSpPr>
          <p:nvPr>
            <p:ph idx="1"/>
          </p:nvPr>
        </p:nvSpPr>
        <p:spPr>
          <a:xfrm>
            <a:off x="646510" y="1690689"/>
            <a:ext cx="7886700" cy="3771900"/>
          </a:xfrm>
        </p:spPr>
        <p:txBody>
          <a:bodyPr/>
          <a:lstStyle/>
          <a:p>
            <a:pPr>
              <a:lnSpc>
                <a:spcPct val="100000"/>
              </a:lnSpc>
              <a:spcAft>
                <a:spcPts val="450"/>
              </a:spcAft>
            </a:pPr>
            <a:r>
              <a:rPr lang="en-US" altLang="en-US" sz="2400" dirty="0"/>
              <a:t>“Healing really coincides with so  much from medication to nutrition, to physical therapy &amp; so on.” </a:t>
            </a:r>
          </a:p>
          <a:p>
            <a:pPr>
              <a:lnSpc>
                <a:spcPct val="100000"/>
              </a:lnSpc>
              <a:spcAft>
                <a:spcPts val="450"/>
              </a:spcAft>
            </a:pPr>
            <a:endParaRPr lang="en-US" altLang="en-US" sz="2400" dirty="0"/>
          </a:p>
          <a:p>
            <a:pPr>
              <a:lnSpc>
                <a:spcPct val="100000"/>
              </a:lnSpc>
              <a:spcAft>
                <a:spcPts val="450"/>
              </a:spcAft>
            </a:pPr>
            <a:endParaRPr lang="en-US" altLang="en-US" sz="2400" dirty="0"/>
          </a:p>
          <a:p>
            <a:pPr>
              <a:lnSpc>
                <a:spcPct val="100000"/>
              </a:lnSpc>
              <a:spcAft>
                <a:spcPts val="450"/>
              </a:spcAft>
            </a:pPr>
            <a:r>
              <a:rPr lang="en-US" altLang="en-US" sz="2400" dirty="0"/>
              <a:t>“Nutrition &amp; nursing measures used together can be very helpful and one cannot work without the other!”</a:t>
            </a:r>
          </a:p>
          <a:p>
            <a:pPr>
              <a:lnSpc>
                <a:spcPct val="100000"/>
              </a:lnSpc>
              <a:spcAft>
                <a:spcPts val="450"/>
              </a:spcAft>
            </a:pPr>
            <a:endParaRPr lang="en-US" altLang="en-US" dirty="0"/>
          </a:p>
          <a:p>
            <a:pPr>
              <a:lnSpc>
                <a:spcPct val="100000"/>
              </a:lnSpc>
              <a:spcAft>
                <a:spcPts val="450"/>
              </a:spcAft>
            </a:pPr>
            <a:endParaRPr lang="en-US" altLang="en-US" dirty="0"/>
          </a:p>
        </p:txBody>
      </p:sp>
    </p:spTree>
    <p:extLst>
      <p:ext uri="{BB962C8B-B14F-4D97-AF65-F5344CB8AC3E}">
        <p14:creationId xmlns:p14="http://schemas.microsoft.com/office/powerpoint/2010/main" val="219462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 Shared Value &amp; Respect</a:t>
            </a:r>
          </a:p>
        </p:txBody>
      </p:sp>
      <p:sp>
        <p:nvSpPr>
          <p:cNvPr id="46083" name="Content Placeholder 2"/>
          <p:cNvSpPr>
            <a:spLocks noGrp="1"/>
          </p:cNvSpPr>
          <p:nvPr>
            <p:ph idx="1"/>
          </p:nvPr>
        </p:nvSpPr>
        <p:spPr>
          <a:xfrm>
            <a:off x="646510" y="1690689"/>
            <a:ext cx="7886700" cy="3771899"/>
          </a:xfrm>
        </p:spPr>
        <p:txBody>
          <a:bodyPr/>
          <a:lstStyle/>
          <a:p>
            <a:pPr>
              <a:lnSpc>
                <a:spcPct val="100000"/>
              </a:lnSpc>
              <a:spcAft>
                <a:spcPts val="450"/>
              </a:spcAft>
            </a:pPr>
            <a:r>
              <a:rPr lang="en-US" altLang="en-US" sz="2400" dirty="0"/>
              <a:t>“Before this, I didn’t realize how much the nutritionist is involved in client outcomes. </a:t>
            </a:r>
          </a:p>
          <a:p>
            <a:pPr marL="0" indent="0">
              <a:lnSpc>
                <a:spcPct val="100000"/>
              </a:lnSpc>
              <a:spcAft>
                <a:spcPts val="450"/>
              </a:spcAft>
              <a:buNone/>
            </a:pPr>
            <a:endParaRPr lang="en-US" altLang="en-US" sz="2400" dirty="0"/>
          </a:p>
          <a:p>
            <a:pPr>
              <a:lnSpc>
                <a:spcPct val="100000"/>
              </a:lnSpc>
              <a:spcAft>
                <a:spcPts val="450"/>
              </a:spcAft>
            </a:pPr>
            <a:r>
              <a:rPr lang="en-US" altLang="en-US" sz="2400" dirty="0"/>
              <a:t>“The nutrition aspect of it is just as important as the nursing aspect.” </a:t>
            </a:r>
          </a:p>
          <a:p>
            <a:pPr marL="0" indent="0">
              <a:lnSpc>
                <a:spcPct val="100000"/>
              </a:lnSpc>
              <a:spcAft>
                <a:spcPts val="450"/>
              </a:spcAft>
              <a:buNone/>
            </a:pPr>
            <a:endParaRPr lang="en-US" altLang="en-US" sz="2400" dirty="0"/>
          </a:p>
          <a:p>
            <a:pPr>
              <a:lnSpc>
                <a:spcPct val="100000"/>
              </a:lnSpc>
              <a:spcAft>
                <a:spcPts val="450"/>
              </a:spcAft>
            </a:pPr>
            <a:r>
              <a:rPr lang="en-US" altLang="en-US" sz="2400" dirty="0"/>
              <a:t>“They are closely intertwined &amp; share common values.”</a:t>
            </a:r>
          </a:p>
          <a:p>
            <a:pPr>
              <a:lnSpc>
                <a:spcPct val="100000"/>
              </a:lnSpc>
              <a:spcAft>
                <a:spcPts val="450"/>
              </a:spcAft>
            </a:pPr>
            <a:endParaRPr lang="en-US" altLang="en-US" dirty="0"/>
          </a:p>
          <a:p>
            <a:pPr>
              <a:lnSpc>
                <a:spcPct val="100000"/>
              </a:lnSpc>
              <a:spcAft>
                <a:spcPts val="450"/>
              </a:spcAft>
            </a:pPr>
            <a:endParaRPr lang="en-US" altLang="en-US" dirty="0"/>
          </a:p>
        </p:txBody>
      </p:sp>
    </p:spTree>
    <p:extLst>
      <p:ext uri="{BB962C8B-B14F-4D97-AF65-F5344CB8AC3E}">
        <p14:creationId xmlns:p14="http://schemas.microsoft.com/office/powerpoint/2010/main" val="368566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Collaboration for Quality Client Outcomes</a:t>
            </a:r>
          </a:p>
        </p:txBody>
      </p:sp>
      <p:sp>
        <p:nvSpPr>
          <p:cNvPr id="48131" name="Content Placeholder 2"/>
          <p:cNvSpPr>
            <a:spLocks noGrp="1"/>
          </p:cNvSpPr>
          <p:nvPr>
            <p:ph idx="1"/>
          </p:nvPr>
        </p:nvSpPr>
        <p:spPr>
          <a:xfrm>
            <a:off x="646510" y="1847850"/>
            <a:ext cx="7886700" cy="4000499"/>
          </a:xfrm>
        </p:spPr>
        <p:txBody>
          <a:bodyPr/>
          <a:lstStyle/>
          <a:p>
            <a:pPr>
              <a:lnSpc>
                <a:spcPct val="100000"/>
              </a:lnSpc>
              <a:spcAft>
                <a:spcPts val="450"/>
              </a:spcAft>
            </a:pPr>
            <a:r>
              <a:rPr lang="en-US" altLang="en-US" sz="2400" dirty="0"/>
              <a:t>“A client is more than just their diagnosis. They are a whole person…they have a variety of needs…that requires many specialties.”</a:t>
            </a:r>
          </a:p>
          <a:p>
            <a:pPr marL="0" indent="0">
              <a:lnSpc>
                <a:spcPct val="100000"/>
              </a:lnSpc>
              <a:spcAft>
                <a:spcPts val="450"/>
              </a:spcAft>
              <a:buNone/>
            </a:pPr>
            <a:endParaRPr lang="en-US" altLang="en-US" sz="2400" dirty="0"/>
          </a:p>
          <a:p>
            <a:pPr>
              <a:lnSpc>
                <a:spcPct val="100000"/>
              </a:lnSpc>
              <a:spcAft>
                <a:spcPts val="450"/>
              </a:spcAft>
            </a:pPr>
            <a:r>
              <a:rPr lang="en-US" altLang="en-US" sz="2400" dirty="0"/>
              <a:t> “You need to have good communication to collaborate on how to best treat a client. I thought…doctors did their jobs, nursing does their job, &amp; nutritionists do their job…However this experience taught me that we need to collaborate…to provide the best treatment for the client.”</a:t>
            </a:r>
          </a:p>
        </p:txBody>
      </p:sp>
    </p:spTree>
    <p:extLst>
      <p:ext uri="{BB962C8B-B14F-4D97-AF65-F5344CB8AC3E}">
        <p14:creationId xmlns:p14="http://schemas.microsoft.com/office/powerpoint/2010/main" val="326184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Lessons Learned</a:t>
            </a:r>
          </a:p>
        </p:txBody>
      </p:sp>
      <p:sp>
        <p:nvSpPr>
          <p:cNvPr id="50179" name="Content Placeholder 2"/>
          <p:cNvSpPr>
            <a:spLocks noGrp="1"/>
          </p:cNvSpPr>
          <p:nvPr>
            <p:ph idx="1"/>
          </p:nvPr>
        </p:nvSpPr>
        <p:spPr>
          <a:xfrm>
            <a:off x="628650" y="1690690"/>
            <a:ext cx="7886700" cy="4344350"/>
          </a:xfrm>
        </p:spPr>
        <p:txBody>
          <a:bodyPr/>
          <a:lstStyle/>
          <a:p>
            <a:r>
              <a:rPr lang="en-US" altLang="en-US" sz="2400" dirty="0"/>
              <a:t>Scheduling </a:t>
            </a:r>
          </a:p>
          <a:p>
            <a:endParaRPr lang="en-US" altLang="en-US" sz="2400" dirty="0"/>
          </a:p>
          <a:p>
            <a:r>
              <a:rPr lang="en-US" altLang="en-US" sz="2400" dirty="0"/>
              <a:t>Resources </a:t>
            </a:r>
          </a:p>
          <a:p>
            <a:endParaRPr lang="en-US" altLang="en-US" sz="2400" dirty="0"/>
          </a:p>
          <a:p>
            <a:r>
              <a:rPr lang="en-US" altLang="en-US" sz="2400" dirty="0"/>
              <a:t>Departmental support</a:t>
            </a:r>
          </a:p>
          <a:p>
            <a:endParaRPr lang="en-US" altLang="en-US" sz="2400" dirty="0"/>
          </a:p>
          <a:p>
            <a:r>
              <a:rPr lang="en-US" altLang="en-US" sz="2400" dirty="0"/>
              <a:t>Buy-in from faculty</a:t>
            </a:r>
          </a:p>
          <a:p>
            <a:endParaRPr lang="en-US" altLang="en-US" sz="2400" dirty="0"/>
          </a:p>
          <a:p>
            <a:r>
              <a:rPr lang="en-US" altLang="en-US" sz="2400" dirty="0"/>
              <a:t>Education for faculty</a:t>
            </a:r>
          </a:p>
          <a:p>
            <a:endParaRPr lang="en-US" altLang="en-US" dirty="0"/>
          </a:p>
        </p:txBody>
      </p:sp>
      <p:pic>
        <p:nvPicPr>
          <p:cNvPr id="1026" name="Picture 2" descr="Lessons Learned word cloud — Stock Vector #135754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9589"/>
            <a:ext cx="427672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01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Conclusions</a:t>
            </a:r>
          </a:p>
        </p:txBody>
      </p:sp>
      <p:sp>
        <p:nvSpPr>
          <p:cNvPr id="3" name="Content Placeholder 2"/>
          <p:cNvSpPr>
            <a:spLocks noGrp="1"/>
          </p:cNvSpPr>
          <p:nvPr>
            <p:ph idx="1"/>
          </p:nvPr>
        </p:nvSpPr>
        <p:spPr>
          <a:xfrm>
            <a:off x="583406" y="1421477"/>
            <a:ext cx="7886700" cy="4110168"/>
          </a:xfrm>
        </p:spPr>
        <p:txBody>
          <a:bodyPr rtlCol="0">
            <a:normAutofit fontScale="92500" lnSpcReduction="20000"/>
          </a:bodyPr>
          <a:lstStyle/>
          <a:p>
            <a:pPr marL="0" indent="0" fontAlgn="auto">
              <a:spcAft>
                <a:spcPts val="0"/>
              </a:spcAft>
              <a:buNone/>
              <a:defRPr/>
            </a:pPr>
            <a:endParaRPr lang="en-US" dirty="0"/>
          </a:p>
          <a:p>
            <a:pPr fontAlgn="auto">
              <a:lnSpc>
                <a:spcPct val="110000"/>
              </a:lnSpc>
              <a:spcAft>
                <a:spcPts val="450"/>
              </a:spcAft>
              <a:defRPr/>
            </a:pPr>
            <a:r>
              <a:rPr lang="en-US" dirty="0"/>
              <a:t>IPE provides support for students of both disciplines</a:t>
            </a:r>
          </a:p>
          <a:p>
            <a:pPr fontAlgn="auto">
              <a:lnSpc>
                <a:spcPct val="110000"/>
              </a:lnSpc>
              <a:spcAft>
                <a:spcPts val="450"/>
              </a:spcAft>
              <a:defRPr/>
            </a:pPr>
            <a:r>
              <a:rPr lang="en-US" dirty="0"/>
              <a:t>Neuman Systems Model can be used as a framework for Interprofessional Education</a:t>
            </a:r>
          </a:p>
          <a:p>
            <a:pPr marL="520700" indent="114300" fontAlgn="auto">
              <a:lnSpc>
                <a:spcPct val="110000"/>
              </a:lnSpc>
              <a:spcAft>
                <a:spcPts val="450"/>
              </a:spcAft>
              <a:buFont typeface="Wingdings" panose="05000000000000000000" pitchFamily="2" charset="2"/>
              <a:buChar char="q"/>
              <a:defRPr/>
            </a:pPr>
            <a:r>
              <a:rPr lang="en-US" dirty="0"/>
              <a:t> Decreased stressors</a:t>
            </a:r>
          </a:p>
          <a:p>
            <a:pPr marL="520700" indent="114300" fontAlgn="auto">
              <a:lnSpc>
                <a:spcPct val="110000"/>
              </a:lnSpc>
              <a:spcAft>
                <a:spcPts val="450"/>
              </a:spcAft>
              <a:buFont typeface="Wingdings" panose="05000000000000000000" pitchFamily="2" charset="2"/>
              <a:buChar char="q"/>
              <a:defRPr/>
            </a:pPr>
            <a:r>
              <a:rPr lang="en-US" dirty="0"/>
              <a:t> Shored up the Flexible Lines of Defense</a:t>
            </a:r>
          </a:p>
          <a:p>
            <a:pPr marL="520700" indent="114300" fontAlgn="auto">
              <a:lnSpc>
                <a:spcPct val="110000"/>
              </a:lnSpc>
              <a:spcAft>
                <a:spcPts val="450"/>
              </a:spcAft>
              <a:buFont typeface="Wingdings" panose="05000000000000000000" pitchFamily="2" charset="2"/>
              <a:buChar char="q"/>
              <a:defRPr/>
            </a:pPr>
            <a:r>
              <a:rPr lang="en-US" dirty="0"/>
              <a:t> Hopefully will strengthen their Normal Lines of Defense</a:t>
            </a:r>
          </a:p>
          <a:p>
            <a:pPr fontAlgn="auto">
              <a:lnSpc>
                <a:spcPct val="110000"/>
              </a:lnSpc>
              <a:spcAft>
                <a:spcPts val="450"/>
              </a:spcAft>
              <a:defRPr/>
            </a:pPr>
            <a:r>
              <a:rPr lang="en-US" dirty="0"/>
              <a:t>Students can learn with, from &amp; about one another during an interprofessional simulated learning activity</a:t>
            </a:r>
          </a:p>
          <a:p>
            <a:pPr fontAlgn="auto">
              <a:lnSpc>
                <a:spcPct val="110000"/>
              </a:lnSpc>
              <a:spcAft>
                <a:spcPts val="450"/>
              </a:spcAft>
              <a:defRPr/>
            </a:pPr>
            <a:r>
              <a:rPr lang="en-US" dirty="0"/>
              <a:t>Working together as a team will promote positive client outcomes and ultimately shore up client’s lines of defense </a:t>
            </a:r>
          </a:p>
        </p:txBody>
      </p:sp>
    </p:spTree>
    <p:extLst>
      <p:ext uri="{BB962C8B-B14F-4D97-AF65-F5344CB8AC3E}">
        <p14:creationId xmlns:p14="http://schemas.microsoft.com/office/powerpoint/2010/main" val="2158880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28650" y="622300"/>
            <a:ext cx="7886700" cy="825500"/>
          </a:xfrm>
        </p:spPr>
        <p:txBody>
          <a:bodyPr/>
          <a:lstStyle/>
          <a:p>
            <a:r>
              <a:rPr lang="en-US" altLang="en-US" dirty="0"/>
              <a:t>References</a:t>
            </a:r>
          </a:p>
        </p:txBody>
      </p:sp>
      <p:sp>
        <p:nvSpPr>
          <p:cNvPr id="53251" name="Content Placeholder 2"/>
          <p:cNvSpPr>
            <a:spLocks noGrp="1"/>
          </p:cNvSpPr>
          <p:nvPr>
            <p:ph idx="1"/>
          </p:nvPr>
        </p:nvSpPr>
        <p:spPr>
          <a:xfrm>
            <a:off x="628650" y="1282700"/>
            <a:ext cx="7886700" cy="4894263"/>
          </a:xfrm>
        </p:spPr>
        <p:txBody>
          <a:bodyPr/>
          <a:lstStyle/>
          <a:p>
            <a:endParaRPr lang="en-US" altLang="en-US" sz="1600" dirty="0"/>
          </a:p>
          <a:p>
            <a:r>
              <a:rPr lang="en-US" altLang="en-US" sz="1800" dirty="0" err="1"/>
              <a:t>Buhse</a:t>
            </a:r>
            <a:r>
              <a:rPr lang="en-US" altLang="en-US" sz="1800" dirty="0"/>
              <a:t>, M. &amp; </a:t>
            </a:r>
            <a:r>
              <a:rPr lang="en-US" altLang="en-US" sz="1800" dirty="0" err="1"/>
              <a:t>Ratta</a:t>
            </a:r>
            <a:r>
              <a:rPr lang="en-US" altLang="en-US" sz="1800" dirty="0"/>
              <a:t>, C. D. (2017). Enhancing interprofessional education with team-based learning.</a:t>
            </a:r>
            <a:r>
              <a:rPr lang="en-US" altLang="en-US" sz="1800" i="1" dirty="0"/>
              <a:t> Nurse Educator, 00</a:t>
            </a:r>
            <a:r>
              <a:rPr lang="en-US" altLang="en-US" sz="1800" dirty="0"/>
              <a:t> (0), 1-5.</a:t>
            </a:r>
          </a:p>
          <a:p>
            <a:r>
              <a:rPr lang="en-US" sz="1800" dirty="0"/>
              <a:t>Gibbs, H., George, K., Barkley, R, &amp; Meyer, M. (2015). Using multiple patient simulations to facilitate interprofessional communication between dietetic and nursing students and improve healthcare processes. </a:t>
            </a:r>
            <a:r>
              <a:rPr lang="en-US" sz="1800" i="1" dirty="0"/>
              <a:t>Topics in Clinical Nutrition,</a:t>
            </a:r>
            <a:r>
              <a:rPr lang="en-US" sz="1800" dirty="0"/>
              <a:t> </a:t>
            </a:r>
            <a:r>
              <a:rPr lang="en-US" sz="1800" i="1" dirty="0"/>
              <a:t>30</a:t>
            </a:r>
            <a:r>
              <a:rPr lang="en-US" sz="1800" dirty="0"/>
              <a:t>(3), 230-238.</a:t>
            </a:r>
            <a:endParaRPr lang="en-US" altLang="en-US" sz="1800" dirty="0"/>
          </a:p>
          <a:p>
            <a:r>
              <a:rPr lang="en-US" altLang="en-US" sz="1800" dirty="0"/>
              <a:t>Hood, K., Cant, R., </a:t>
            </a:r>
            <a:r>
              <a:rPr lang="en-US" altLang="en-US" sz="1800" dirty="0" err="1"/>
              <a:t>Baulch</a:t>
            </a:r>
            <a:r>
              <a:rPr lang="en-US" altLang="en-US" sz="1800" dirty="0"/>
              <a:t>, J., </a:t>
            </a:r>
            <a:r>
              <a:rPr lang="en-US" altLang="en-US" sz="1800" dirty="0" err="1"/>
              <a:t>Gilbee</a:t>
            </a:r>
            <a:r>
              <a:rPr lang="en-US" altLang="en-US" sz="1800" dirty="0"/>
              <a:t>, A., Leech, M., </a:t>
            </a:r>
            <a:r>
              <a:rPr lang="en-US" altLang="en-US" sz="1800" dirty="0" err="1"/>
              <a:t>Anerson</a:t>
            </a:r>
            <a:r>
              <a:rPr lang="en-US" altLang="en-US" sz="1800" dirty="0"/>
              <a:t>, A, &amp; Davies, K. (2014). Prior experience of interprofessional learning enhances undergraduate nursing and healthcare students’ professional identity and attitudes to teamwork. </a:t>
            </a:r>
            <a:r>
              <a:rPr lang="en-US" altLang="en-US" sz="1800" i="1" dirty="0"/>
              <a:t>Nurse Education in Practice, 14,</a:t>
            </a:r>
            <a:r>
              <a:rPr lang="en-US" altLang="en-US" sz="1800" dirty="0"/>
              <a:t> 117-122.</a:t>
            </a:r>
          </a:p>
          <a:p>
            <a:r>
              <a:rPr lang="en-US" altLang="en-US" sz="1800" dirty="0"/>
              <a:t>Interprofessional Education Collaborative (2016). </a:t>
            </a:r>
            <a:r>
              <a:rPr lang="en-US" altLang="en-US" sz="1800" i="1" dirty="0"/>
              <a:t>Core competencies for interprofessional collaborative practice: 2016 update.</a:t>
            </a:r>
            <a:r>
              <a:rPr lang="en-US" altLang="en-US" sz="1800" dirty="0"/>
              <a:t> Washington, D.C: Interprofessional Education Collaborative.</a:t>
            </a:r>
          </a:p>
          <a:p>
            <a:r>
              <a:rPr lang="en-US" altLang="en-US" sz="1800" dirty="0"/>
              <a:t>Interprofessional Education Collaborative (2017). </a:t>
            </a:r>
            <a:r>
              <a:rPr lang="en-US" altLang="en-US" sz="1800" i="1" dirty="0"/>
              <a:t>What is interprofessional education (IPE)? </a:t>
            </a:r>
            <a:r>
              <a:rPr lang="en-US" altLang="en-US" sz="1800" dirty="0"/>
              <a:t>Retrieved from https://www.ipecollaborative.org/about-ipec.html</a:t>
            </a:r>
          </a:p>
        </p:txBody>
      </p:sp>
    </p:spTree>
    <p:extLst>
      <p:ext uri="{BB962C8B-B14F-4D97-AF65-F5344CB8AC3E}">
        <p14:creationId xmlns:p14="http://schemas.microsoft.com/office/powerpoint/2010/main" val="279394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37931" y="1729410"/>
            <a:ext cx="8269356" cy="4561854"/>
          </a:xfrm>
        </p:spPr>
        <p:txBody>
          <a:bodyPr/>
          <a:lstStyle/>
          <a:p>
            <a:pPr marL="0" indent="0">
              <a:buNone/>
            </a:pPr>
            <a:r>
              <a:rPr lang="en-US" sz="2400" b="1" dirty="0">
                <a:solidFill>
                  <a:prstClr val="black"/>
                </a:solidFill>
                <a:ea typeface="+mj-ea"/>
                <a:cs typeface="+mj-cs"/>
              </a:rPr>
              <a:t>Objectives</a:t>
            </a:r>
          </a:p>
          <a:p>
            <a:pPr marL="0" indent="0">
              <a:lnSpc>
                <a:spcPct val="100000"/>
              </a:lnSpc>
              <a:buNone/>
            </a:pPr>
            <a:r>
              <a:rPr lang="en-US" sz="2000" dirty="0"/>
              <a:t>At the end of this presentation the Learner will be able to:</a:t>
            </a:r>
          </a:p>
          <a:p>
            <a:pPr marL="0" indent="0">
              <a:lnSpc>
                <a:spcPct val="100000"/>
              </a:lnSpc>
              <a:buNone/>
            </a:pPr>
            <a:endParaRPr lang="en-US" sz="2000" dirty="0"/>
          </a:p>
          <a:p>
            <a:pPr marL="0" indent="0">
              <a:lnSpc>
                <a:spcPct val="100000"/>
              </a:lnSpc>
              <a:buNone/>
            </a:pPr>
            <a:r>
              <a:rPr lang="en-US" sz="2000" dirty="0"/>
              <a:t>1.  Describe the benefits of using the Neuman Systems      </a:t>
            </a:r>
          </a:p>
          <a:p>
            <a:pPr marL="396875" indent="0">
              <a:lnSpc>
                <a:spcPct val="100000"/>
              </a:lnSpc>
              <a:buNone/>
            </a:pPr>
            <a:r>
              <a:rPr lang="en-US" sz="2000" dirty="0"/>
              <a:t>Model as a framework to build interdisciplinary </a:t>
            </a:r>
          </a:p>
          <a:p>
            <a:pPr marL="396875" indent="0">
              <a:lnSpc>
                <a:spcPct val="100000"/>
              </a:lnSpc>
              <a:buNone/>
            </a:pPr>
            <a:r>
              <a:rPr lang="en-US" sz="2000" dirty="0"/>
              <a:t>relationships.</a:t>
            </a:r>
          </a:p>
          <a:p>
            <a:pPr marL="0" indent="0">
              <a:lnSpc>
                <a:spcPct val="100000"/>
              </a:lnSpc>
              <a:buNone/>
            </a:pPr>
            <a:endParaRPr lang="en-US" sz="2000" dirty="0"/>
          </a:p>
          <a:p>
            <a:pPr marL="338138" indent="-338138">
              <a:lnSpc>
                <a:spcPct val="100000"/>
              </a:lnSpc>
              <a:buNone/>
            </a:pPr>
            <a:r>
              <a:rPr lang="en-US" sz="2000" dirty="0"/>
              <a:t>2. Create an interdisciplinary simulation to support health care </a:t>
            </a:r>
          </a:p>
          <a:p>
            <a:pPr marL="338138" indent="-338138">
              <a:lnSpc>
                <a:spcPct val="100000"/>
              </a:lnSpc>
              <a:buNone/>
            </a:pPr>
            <a:r>
              <a:rPr lang="en-US" sz="2000" dirty="0"/>
              <a:t>    providers as Client Systems.</a:t>
            </a:r>
          </a:p>
          <a:p>
            <a:pPr marL="0" indent="0">
              <a:buNone/>
            </a:pPr>
            <a:endParaRPr lang="en-US" sz="2800" dirty="0">
              <a:solidFill>
                <a:prstClr val="black"/>
              </a:solidFill>
              <a:ea typeface="+mj-ea"/>
              <a:cs typeface="+mj-cs"/>
            </a:endParaRPr>
          </a:p>
        </p:txBody>
      </p:sp>
    </p:spTree>
    <p:extLst>
      <p:ext uri="{BB962C8B-B14F-4D97-AF65-F5344CB8AC3E}">
        <p14:creationId xmlns:p14="http://schemas.microsoft.com/office/powerpoint/2010/main" val="892751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References</a:t>
            </a:r>
            <a:endParaRPr lang="en-US" dirty="0"/>
          </a:p>
        </p:txBody>
      </p:sp>
      <p:sp>
        <p:nvSpPr>
          <p:cNvPr id="3" name="Content Placeholder 2"/>
          <p:cNvSpPr>
            <a:spLocks noGrp="1"/>
          </p:cNvSpPr>
          <p:nvPr>
            <p:ph idx="1"/>
          </p:nvPr>
        </p:nvSpPr>
        <p:spPr>
          <a:xfrm>
            <a:off x="628650" y="1562100"/>
            <a:ext cx="7886700" cy="4614863"/>
          </a:xfrm>
        </p:spPr>
        <p:txBody>
          <a:bodyPr/>
          <a:lstStyle/>
          <a:p>
            <a:r>
              <a:rPr lang="en-US" altLang="en-US" sz="1800" dirty="0"/>
              <a:t>MacDonnell, C., George, P., </a:t>
            </a:r>
            <a:r>
              <a:rPr lang="en-US" altLang="en-US" sz="1800" dirty="0" err="1"/>
              <a:t>Nimmagadda</a:t>
            </a:r>
            <a:r>
              <a:rPr lang="en-US" altLang="en-US" sz="1800" dirty="0"/>
              <a:t>, J., Brown, S., &amp; </a:t>
            </a:r>
            <a:r>
              <a:rPr lang="en-US" altLang="en-US" sz="1800" dirty="0" err="1"/>
              <a:t>Gremel</a:t>
            </a:r>
            <a:r>
              <a:rPr lang="en-US" altLang="en-US" sz="1800" dirty="0"/>
              <a:t>, K. (2016). A team-based practicum bringing together students across educational institutions and health profession.</a:t>
            </a:r>
            <a:r>
              <a:rPr lang="en-US" altLang="en-US" sz="1800" i="1" dirty="0"/>
              <a:t> Instructional Design and Assessment, 80</a:t>
            </a:r>
            <a:r>
              <a:rPr lang="en-US" altLang="en-US" sz="1800" dirty="0"/>
              <a:t>(3), 1-7.</a:t>
            </a:r>
          </a:p>
          <a:p>
            <a:r>
              <a:rPr lang="en-US" altLang="en-US" sz="1800" dirty="0"/>
              <a:t>Neuman, B. &amp; Reed, K. S. (2007). A Neuman Systems Model perspective on nursing in 2050. </a:t>
            </a:r>
            <a:r>
              <a:rPr lang="en-US" altLang="en-US" sz="1800" i="1" dirty="0"/>
              <a:t>Nursing Science Quarterly, 20</a:t>
            </a:r>
            <a:r>
              <a:rPr lang="en-US" altLang="en-US" sz="1800" dirty="0"/>
              <a:t>(2), 111-113.</a:t>
            </a:r>
          </a:p>
          <a:p>
            <a:r>
              <a:rPr lang="en-US" altLang="en-US" sz="1800" dirty="0"/>
              <a:t>Reeves, S, Perrier, L., Goldman, J. </a:t>
            </a:r>
            <a:r>
              <a:rPr lang="en-US" altLang="en-US" sz="1800" dirty="0" err="1"/>
              <a:t>Freeth</a:t>
            </a:r>
            <a:r>
              <a:rPr lang="en-US" altLang="en-US" sz="1800" dirty="0"/>
              <a:t>, D., &amp; </a:t>
            </a:r>
            <a:r>
              <a:rPr lang="en-US" altLang="en-US" sz="1800" dirty="0" err="1"/>
              <a:t>Zwarenstein</a:t>
            </a:r>
            <a:r>
              <a:rPr lang="en-US" altLang="en-US" sz="1800" dirty="0"/>
              <a:t>, M. (2013). Interprofessional education: Effects on professional practice and healthcare outcomes (update). </a:t>
            </a:r>
            <a:r>
              <a:rPr lang="en-US" altLang="en-US" sz="1800" i="1" dirty="0"/>
              <a:t>Cochrane</a:t>
            </a:r>
            <a:r>
              <a:rPr lang="en-US" altLang="en-US" sz="1800" dirty="0"/>
              <a:t> </a:t>
            </a:r>
            <a:r>
              <a:rPr lang="en-US" altLang="en-US" sz="1800" i="1" dirty="0"/>
              <a:t>Database of Systematic Reviews, 2013 </a:t>
            </a:r>
            <a:r>
              <a:rPr lang="en-US" altLang="en-US" sz="1800" dirty="0"/>
              <a:t>(3), 1-47.</a:t>
            </a:r>
          </a:p>
          <a:p>
            <a:r>
              <a:rPr lang="en-US" altLang="en-US" sz="1800" dirty="0"/>
              <a:t>Suiter, S. V., Davidson, H. A., McCaw, M., &amp; Fenelon, K-F. (2015). Interprofessional education in community health contexts: </a:t>
            </a:r>
            <a:r>
              <a:rPr lang="en-US" altLang="en-US" sz="1800" dirty="0" err="1"/>
              <a:t>Prepearing</a:t>
            </a:r>
            <a:r>
              <a:rPr lang="en-US" altLang="en-US" sz="1800" dirty="0"/>
              <a:t> a collaborative practice-ready workforce.</a:t>
            </a:r>
            <a:r>
              <a:rPr lang="en-US" altLang="en-US" sz="1800" i="1" dirty="0"/>
              <a:t> Pedagogy in Health Promotion, 1</a:t>
            </a:r>
            <a:r>
              <a:rPr lang="en-US" altLang="en-US" sz="1800" dirty="0"/>
              <a:t>(1), 37-46.</a:t>
            </a:r>
          </a:p>
          <a:p>
            <a:r>
              <a:rPr lang="en-US" altLang="en-US" sz="1800" dirty="0"/>
              <a:t>World Health Organization (2010). </a:t>
            </a:r>
            <a:r>
              <a:rPr lang="en-US" altLang="en-US" sz="1800" i="1" dirty="0"/>
              <a:t>Framework for action on interprofessional education &amp; collaborative practice. </a:t>
            </a:r>
            <a:r>
              <a:rPr lang="en-US" altLang="en-US" sz="1800" dirty="0"/>
              <a:t>World Health Organization, Geneva, Switzerland: WHO Press.  </a:t>
            </a:r>
          </a:p>
          <a:p>
            <a:endParaRPr lang="en-US" dirty="0"/>
          </a:p>
        </p:txBody>
      </p:sp>
    </p:spTree>
    <p:extLst>
      <p:ext uri="{BB962C8B-B14F-4D97-AF65-F5344CB8AC3E}">
        <p14:creationId xmlns:p14="http://schemas.microsoft.com/office/powerpoint/2010/main" val="4180878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13517" y="2810108"/>
            <a:ext cx="6053138" cy="3282786"/>
          </a:xfrm>
        </p:spPr>
        <p:txBody>
          <a:bodyPr rtlCol="0">
            <a:normAutofit/>
          </a:bodyPr>
          <a:lstStyle/>
          <a:p>
            <a:pPr marL="0" indent="0" algn="ctr" fontAlgn="auto">
              <a:spcAft>
                <a:spcPts val="0"/>
              </a:spcAft>
              <a:buNone/>
              <a:defRPr/>
            </a:pPr>
            <a:endParaRPr lang="en-US" dirty="0"/>
          </a:p>
          <a:p>
            <a:pPr marL="0" indent="0" algn="ctr" fontAlgn="auto">
              <a:spcAft>
                <a:spcPts val="0"/>
              </a:spcAft>
              <a:buNone/>
              <a:defRPr/>
            </a:pPr>
            <a:r>
              <a:rPr lang="en-US" sz="4400" dirty="0"/>
              <a:t>Questions?</a:t>
            </a:r>
          </a:p>
          <a:p>
            <a:pPr marL="0" indent="0" algn="ctr" fontAlgn="auto">
              <a:spcAft>
                <a:spcPts val="0"/>
              </a:spcAft>
              <a:buNone/>
              <a:defRPr/>
            </a:pPr>
            <a:endParaRPr lang="en-US" sz="3000" dirty="0"/>
          </a:p>
          <a:p>
            <a:pPr marL="0" indent="0" algn="ctr" fontAlgn="auto">
              <a:spcAft>
                <a:spcPts val="0"/>
              </a:spcAft>
              <a:buNone/>
              <a:defRPr/>
            </a:pPr>
            <a:endParaRPr lang="en-US" dirty="0"/>
          </a:p>
        </p:txBody>
      </p:sp>
      <p:sp>
        <p:nvSpPr>
          <p:cNvPr id="54275" name="Title 1"/>
          <p:cNvSpPr>
            <a:spLocks noGrp="1"/>
          </p:cNvSpPr>
          <p:nvPr>
            <p:ph type="title" idx="4294967295"/>
          </p:nvPr>
        </p:nvSpPr>
        <p:spPr>
          <a:xfrm>
            <a:off x="0" y="1131094"/>
            <a:ext cx="7886700" cy="994172"/>
          </a:xfrm>
        </p:spPr>
        <p:txBody>
          <a:bodyPr/>
          <a:lstStyle/>
          <a:p>
            <a:r>
              <a:rPr lang="en-US" altLang="en-US"/>
              <a:t/>
            </a:r>
            <a:br>
              <a:rPr lang="en-US" altLang="en-US"/>
            </a:br>
            <a:endParaRPr lang="en-US" altLang="en-US"/>
          </a:p>
        </p:txBody>
      </p:sp>
    </p:spTree>
    <p:extLst>
      <p:ext uri="{BB962C8B-B14F-4D97-AF65-F5344CB8AC3E}">
        <p14:creationId xmlns:p14="http://schemas.microsoft.com/office/powerpoint/2010/main" val="269193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628650" y="1880259"/>
            <a:ext cx="7886700" cy="4351338"/>
          </a:xfrm>
        </p:spPr>
        <p:txBody>
          <a:bodyPr/>
          <a:lstStyle/>
          <a:p>
            <a:pPr marL="0" indent="0">
              <a:buNone/>
            </a:pPr>
            <a:r>
              <a:rPr lang="en-US" dirty="0" smtClean="0"/>
              <a:t>Joan </a:t>
            </a:r>
            <a:r>
              <a:rPr lang="en-US" dirty="0" err="1"/>
              <a:t>Timalonis</a:t>
            </a:r>
            <a:r>
              <a:rPr lang="en-US" dirty="0"/>
              <a:t>, MSN, RN, </a:t>
            </a:r>
            <a:r>
              <a:rPr lang="en-US" dirty="0" smtClean="0"/>
              <a:t>CNE</a:t>
            </a:r>
          </a:p>
          <a:p>
            <a:pPr marL="0" indent="0">
              <a:buNone/>
            </a:pPr>
            <a:r>
              <a:rPr lang="en-US" dirty="0" smtClean="0"/>
              <a:t>Assistant </a:t>
            </a:r>
            <a:r>
              <a:rPr lang="en-US" dirty="0"/>
              <a:t>Professor of </a:t>
            </a:r>
            <a:r>
              <a:rPr lang="en-US" dirty="0" smtClean="0"/>
              <a:t>Nursing</a:t>
            </a:r>
          </a:p>
          <a:p>
            <a:pPr marL="0" indent="0">
              <a:buNone/>
            </a:pPr>
            <a:r>
              <a:rPr lang="en-US" u="sng" dirty="0" smtClean="0">
                <a:hlinkClick r:id="rId2"/>
              </a:rPr>
              <a:t>jttimalo@cedarcrest.edu</a:t>
            </a:r>
            <a:endParaRPr lang="en-US" dirty="0"/>
          </a:p>
          <a:p>
            <a:pPr marL="0" indent="0">
              <a:buNone/>
            </a:pPr>
            <a:endParaRPr lang="en-US" dirty="0"/>
          </a:p>
          <a:p>
            <a:pPr marL="0" indent="0">
              <a:buNone/>
            </a:pPr>
            <a:r>
              <a:rPr lang="en-US" dirty="0" smtClean="0"/>
              <a:t>Sharon </a:t>
            </a:r>
            <a:r>
              <a:rPr lang="en-US" dirty="0"/>
              <a:t>M. </a:t>
            </a:r>
            <a:r>
              <a:rPr lang="en-US" dirty="0" err="1"/>
              <a:t>Melincavage</a:t>
            </a:r>
            <a:r>
              <a:rPr lang="en-US" dirty="0"/>
              <a:t>, </a:t>
            </a:r>
            <a:r>
              <a:rPr lang="en-US" dirty="0" err="1"/>
              <a:t>DEd</a:t>
            </a:r>
            <a:r>
              <a:rPr lang="en-US" dirty="0"/>
              <a:t>, RN, CRNP-BC, CNE </a:t>
            </a:r>
            <a:endParaRPr lang="en-US" dirty="0" smtClean="0"/>
          </a:p>
          <a:p>
            <a:pPr marL="0" indent="0">
              <a:buNone/>
            </a:pPr>
            <a:r>
              <a:rPr lang="en-US" dirty="0" smtClean="0"/>
              <a:t>Associate Professor of Nursing</a:t>
            </a:r>
          </a:p>
          <a:p>
            <a:pPr marL="0" indent="0">
              <a:buNone/>
            </a:pPr>
            <a:r>
              <a:rPr lang="en-US" dirty="0" smtClean="0"/>
              <a:t>Director </a:t>
            </a:r>
            <a:r>
              <a:rPr lang="en-US" dirty="0"/>
              <a:t>of the Graduate Nursing </a:t>
            </a:r>
            <a:r>
              <a:rPr lang="en-US" dirty="0" smtClean="0"/>
              <a:t>Program</a:t>
            </a:r>
          </a:p>
          <a:p>
            <a:pPr marL="0" indent="0">
              <a:buNone/>
            </a:pPr>
            <a:r>
              <a:rPr lang="en-US" u="sng" dirty="0" smtClean="0">
                <a:hlinkClick r:id="rId3"/>
              </a:rPr>
              <a:t>smmelinc@cedarcrest.edu</a:t>
            </a:r>
            <a:endParaRPr lang="en-US" u="sng" dirty="0" smtClean="0"/>
          </a:p>
          <a:p>
            <a:pPr marL="0" indent="0">
              <a:buNone/>
            </a:pPr>
            <a:endParaRPr lang="en-US" u="sng" dirty="0"/>
          </a:p>
          <a:p>
            <a:pPr marL="0" indent="0" algn="ctr">
              <a:buNone/>
            </a:pPr>
            <a:r>
              <a:rPr lang="en-US" dirty="0"/>
              <a:t>Cedar Crest College </a:t>
            </a:r>
          </a:p>
          <a:p>
            <a:pPr marL="0" indent="0" algn="ctr">
              <a:buNone/>
            </a:pPr>
            <a:r>
              <a:rPr lang="en-US" dirty="0"/>
              <a:t>100 College Drive, Allentown, PA 18104</a:t>
            </a:r>
          </a:p>
          <a:p>
            <a:pPr marL="0" indent="0">
              <a:buNone/>
            </a:pPr>
            <a:endParaRPr lang="en-US" dirty="0"/>
          </a:p>
          <a:p>
            <a:endParaRPr lang="en-US" dirty="0"/>
          </a:p>
        </p:txBody>
      </p:sp>
    </p:spTree>
    <p:extLst>
      <p:ext uri="{BB962C8B-B14F-4D97-AF65-F5344CB8AC3E}">
        <p14:creationId xmlns:p14="http://schemas.microsoft.com/office/powerpoint/2010/main" val="170372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930006" y="2088460"/>
            <a:ext cx="2857500" cy="1600200"/>
          </a:xfrm>
          <a:ln w="38100">
            <a:solidFill>
              <a:srgbClr val="FABE15"/>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66" y="4063325"/>
            <a:ext cx="2467319" cy="1848108"/>
          </a:xfrm>
          <a:prstGeom prst="rect">
            <a:avLst/>
          </a:prstGeom>
          <a:ln w="38100">
            <a:solidFill>
              <a:srgbClr val="FABE15"/>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110" y="4063325"/>
            <a:ext cx="2610214" cy="1752845"/>
          </a:xfrm>
          <a:prstGeom prst="rect">
            <a:avLst/>
          </a:prstGeom>
          <a:ln w="38100">
            <a:solidFill>
              <a:srgbClr val="FABE15"/>
            </a:solidFill>
          </a:ln>
        </p:spPr>
      </p:pic>
    </p:spTree>
    <p:extLst>
      <p:ext uri="{BB962C8B-B14F-4D97-AF65-F5344CB8AC3E}">
        <p14:creationId xmlns:p14="http://schemas.microsoft.com/office/powerpoint/2010/main" val="304212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989" y="707922"/>
            <a:ext cx="7886700" cy="634181"/>
          </a:xfrm>
        </p:spPr>
        <p:txBody>
          <a:bodyPr rtlCol="0">
            <a:noAutofit/>
          </a:bodyPr>
          <a:lstStyle/>
          <a:p>
            <a:pPr marL="171450" indent="-171450" fontAlgn="auto">
              <a:spcBef>
                <a:spcPts val="750"/>
              </a:spcBef>
              <a:spcAft>
                <a:spcPts val="0"/>
              </a:spcAft>
              <a:defRPr/>
            </a:pPr>
            <a:r>
              <a:rPr lang="en-US" sz="3600" dirty="0">
                <a:solidFill>
                  <a:prstClr val="black"/>
                </a:solidFill>
                <a:ea typeface="+mn-ea"/>
                <a:cs typeface="+mn-cs"/>
              </a:rPr>
              <a:t>Background for Project</a:t>
            </a:r>
            <a:r>
              <a:rPr lang="en-US" sz="3000" dirty="0">
                <a:solidFill>
                  <a:prstClr val="black"/>
                </a:solidFill>
                <a:ea typeface="+mn-ea"/>
                <a:cs typeface="+mn-cs"/>
              </a:rPr>
              <a:t/>
            </a:r>
            <a:br>
              <a:rPr lang="en-US" sz="3000" dirty="0">
                <a:solidFill>
                  <a:prstClr val="black"/>
                </a:solidFill>
                <a:ea typeface="+mn-ea"/>
                <a:cs typeface="+mn-cs"/>
              </a:rPr>
            </a:br>
            <a:endParaRPr lang="en-US" sz="4500" dirty="0"/>
          </a:p>
        </p:txBody>
      </p:sp>
      <p:sp>
        <p:nvSpPr>
          <p:cNvPr id="2" name="Text Placeholder 1"/>
          <p:cNvSpPr>
            <a:spLocks noGrp="1"/>
          </p:cNvSpPr>
          <p:nvPr>
            <p:ph idx="1"/>
          </p:nvPr>
        </p:nvSpPr>
        <p:spPr>
          <a:xfrm>
            <a:off x="409989" y="1181100"/>
            <a:ext cx="8455405" cy="4901649"/>
          </a:xfrm>
        </p:spPr>
        <p:txBody>
          <a:bodyPr rtlCol="0">
            <a:normAutofit fontScale="85000" lnSpcReduction="20000"/>
          </a:bodyPr>
          <a:lstStyle/>
          <a:p>
            <a:pPr marL="0" indent="0" fontAlgn="auto">
              <a:spcAft>
                <a:spcPts val="0"/>
              </a:spcAft>
              <a:buNone/>
              <a:defRPr/>
            </a:pPr>
            <a:r>
              <a:rPr lang="en-US" sz="2600" dirty="0"/>
              <a:t>The Why of Interprofessional Education (IPE)?</a:t>
            </a:r>
          </a:p>
          <a:p>
            <a:pPr marL="0" indent="0" fontAlgn="auto">
              <a:spcAft>
                <a:spcPts val="0"/>
              </a:spcAft>
              <a:buNone/>
              <a:defRPr/>
            </a:pPr>
            <a:endParaRPr lang="en-US" sz="2600" dirty="0"/>
          </a:p>
          <a:p>
            <a:pPr fontAlgn="auto">
              <a:spcAft>
                <a:spcPts val="0"/>
              </a:spcAft>
              <a:defRPr/>
            </a:pPr>
            <a:r>
              <a:rPr lang="en-US" sz="2400" u="sng" dirty="0"/>
              <a:t>Necessity</a:t>
            </a:r>
            <a:endParaRPr lang="en-US" sz="2400" dirty="0"/>
          </a:p>
          <a:p>
            <a:pPr marL="514350" indent="-114300" fontAlgn="auto">
              <a:spcAft>
                <a:spcPts val="0"/>
              </a:spcAft>
              <a:buSzPct val="80000"/>
              <a:buFont typeface="Wingdings" panose="05000000000000000000" pitchFamily="2" charset="2"/>
              <a:buChar char="q"/>
              <a:defRPr/>
            </a:pPr>
            <a:r>
              <a:rPr lang="en-US" sz="2400" dirty="0"/>
              <a:t> To prepare a “collaborative practice ready” healthcare </a:t>
            </a:r>
          </a:p>
          <a:p>
            <a:pPr marL="400050" indent="0" fontAlgn="auto">
              <a:spcAft>
                <a:spcPts val="0"/>
              </a:spcAft>
              <a:buSzPct val="80000"/>
              <a:buNone/>
              <a:defRPr/>
            </a:pPr>
            <a:r>
              <a:rPr lang="en-US" sz="2400" dirty="0"/>
              <a:t>    workforce </a:t>
            </a:r>
          </a:p>
          <a:p>
            <a:pPr marL="400050" indent="0" fontAlgn="auto">
              <a:spcAft>
                <a:spcPts val="0"/>
              </a:spcAft>
              <a:buSzPct val="80000"/>
              <a:buNone/>
              <a:defRPr/>
            </a:pPr>
            <a:r>
              <a:rPr lang="en-US" sz="2400" dirty="0"/>
              <a:t>    </a:t>
            </a:r>
            <a:r>
              <a:rPr lang="en-US" sz="1600" dirty="0"/>
              <a:t>(Suiter, Davidson, McCaw, Fenelon, 2015)</a:t>
            </a:r>
            <a:r>
              <a:rPr lang="en-US" sz="2400" dirty="0"/>
              <a:t> </a:t>
            </a:r>
          </a:p>
          <a:p>
            <a:pPr marL="457200" indent="-57150" fontAlgn="auto">
              <a:spcAft>
                <a:spcPts val="0"/>
              </a:spcAft>
              <a:buSzPct val="80000"/>
              <a:buFont typeface="Wingdings" panose="05000000000000000000" pitchFamily="2" charset="2"/>
              <a:buChar char="q"/>
              <a:defRPr/>
            </a:pPr>
            <a:r>
              <a:rPr lang="en-US" sz="2400" dirty="0"/>
              <a:t>  Interprofessional collaboration can improve healthcare </a:t>
            </a:r>
          </a:p>
          <a:p>
            <a:pPr marL="400050" indent="0" fontAlgn="auto">
              <a:spcAft>
                <a:spcPts val="0"/>
              </a:spcAft>
              <a:buSzPct val="80000"/>
              <a:buNone/>
              <a:defRPr/>
            </a:pPr>
            <a:r>
              <a:rPr lang="en-US" sz="2400" dirty="0"/>
              <a:t>    outcomes </a:t>
            </a:r>
            <a:r>
              <a:rPr lang="en-US" sz="1600" dirty="0"/>
              <a:t>(</a:t>
            </a:r>
            <a:r>
              <a:rPr lang="en-US" altLang="en-US" sz="1600" dirty="0"/>
              <a:t>Reeves, Perrier, Goldman, </a:t>
            </a:r>
            <a:r>
              <a:rPr lang="en-US" altLang="en-US" sz="1600" dirty="0" err="1"/>
              <a:t>Freeth</a:t>
            </a:r>
            <a:r>
              <a:rPr lang="en-US" altLang="en-US" sz="1600" dirty="0"/>
              <a:t>, </a:t>
            </a:r>
            <a:r>
              <a:rPr lang="en-US" altLang="en-US" sz="1600" dirty="0" err="1"/>
              <a:t>Zwarenstein</a:t>
            </a:r>
            <a:r>
              <a:rPr lang="en-US" altLang="en-US" sz="1600" dirty="0"/>
              <a:t>, 2013).</a:t>
            </a:r>
            <a:r>
              <a:rPr lang="en-US" altLang="en-US" sz="2000" dirty="0"/>
              <a:t> </a:t>
            </a:r>
            <a:r>
              <a:rPr lang="en-US" sz="2400" dirty="0"/>
              <a:t> </a:t>
            </a:r>
          </a:p>
          <a:p>
            <a:pPr marL="457200" indent="0" fontAlgn="auto">
              <a:spcAft>
                <a:spcPts val="0"/>
              </a:spcAft>
              <a:buSzPct val="80000"/>
              <a:buNone/>
              <a:defRPr/>
            </a:pPr>
            <a:endParaRPr lang="en-US" sz="2400" dirty="0"/>
          </a:p>
          <a:p>
            <a:pPr fontAlgn="auto">
              <a:spcAft>
                <a:spcPts val="0"/>
              </a:spcAft>
              <a:defRPr/>
            </a:pPr>
            <a:r>
              <a:rPr lang="en-US" sz="2400" u="sng" dirty="0"/>
              <a:t>Obligation</a:t>
            </a:r>
            <a:endParaRPr lang="en-US" sz="2400" dirty="0"/>
          </a:p>
          <a:p>
            <a:pPr marL="400050" indent="0" fontAlgn="auto">
              <a:spcAft>
                <a:spcPts val="0"/>
              </a:spcAft>
              <a:buSzPct val="80000"/>
              <a:buFont typeface="Wingdings" panose="05000000000000000000" pitchFamily="2" charset="2"/>
              <a:buChar char="q"/>
              <a:defRPr/>
            </a:pPr>
            <a:r>
              <a:rPr lang="en-US" sz="2400" dirty="0"/>
              <a:t> Required by accrediting organizations for healthcare </a:t>
            </a:r>
          </a:p>
          <a:p>
            <a:pPr marL="0" indent="0" fontAlgn="auto">
              <a:spcAft>
                <a:spcPts val="0"/>
              </a:spcAft>
              <a:buNone/>
              <a:defRPr/>
            </a:pPr>
            <a:r>
              <a:rPr lang="en-US" sz="2400" dirty="0"/>
              <a:t>         education</a:t>
            </a:r>
          </a:p>
          <a:p>
            <a:pPr marL="0" indent="0" fontAlgn="auto">
              <a:spcAft>
                <a:spcPts val="0"/>
              </a:spcAft>
              <a:buNone/>
              <a:defRPr/>
            </a:pPr>
            <a:endParaRPr lang="en-US" sz="2400" dirty="0"/>
          </a:p>
          <a:p>
            <a:pPr fontAlgn="auto">
              <a:spcAft>
                <a:spcPts val="0"/>
              </a:spcAft>
              <a:defRPr/>
            </a:pPr>
            <a:r>
              <a:rPr lang="en-US" sz="2400" u="sng" dirty="0"/>
              <a:t>The How of IPE</a:t>
            </a:r>
            <a:r>
              <a:rPr lang="en-US" sz="2400" dirty="0"/>
              <a:t>?</a:t>
            </a:r>
          </a:p>
          <a:p>
            <a:pPr marL="457200" indent="0" fontAlgn="auto">
              <a:spcAft>
                <a:spcPts val="0"/>
              </a:spcAft>
              <a:buSzPct val="80000"/>
              <a:buFont typeface="Wingdings" panose="05000000000000000000" pitchFamily="2" charset="2"/>
              <a:buChar char="q"/>
              <a:defRPr/>
            </a:pPr>
            <a:r>
              <a:rPr lang="en-US" sz="2400" dirty="0"/>
              <a:t> Begins with </a:t>
            </a:r>
            <a:r>
              <a:rPr lang="en-US" sz="2400" u="sng" dirty="0"/>
              <a:t>motivation</a:t>
            </a:r>
            <a:r>
              <a:rPr lang="en-US" sz="2400" dirty="0"/>
              <a:t> – the stimulus to start the process.  </a:t>
            </a:r>
          </a:p>
          <a:p>
            <a:pPr marL="0" indent="0" fontAlgn="auto">
              <a:spcAft>
                <a:spcPts val="0"/>
              </a:spcAft>
              <a:buNone/>
              <a:defRPr/>
            </a:pPr>
            <a:endParaRPr lang="en-US" dirty="0"/>
          </a:p>
          <a:p>
            <a:pPr fontAlgn="auto">
              <a:spcAft>
                <a:spcPts val="0"/>
              </a:spcAft>
              <a:defRPr/>
            </a:pPr>
            <a:endParaRPr lang="en-US" dirty="0"/>
          </a:p>
          <a:p>
            <a:pPr marL="0" indent="0" fontAlgn="auto">
              <a:spcAft>
                <a:spcPts val="0"/>
              </a:spcAft>
              <a:buNone/>
              <a:defRPr/>
            </a:pPr>
            <a:endParaRPr lang="en-US" dirty="0"/>
          </a:p>
        </p:txBody>
      </p:sp>
    </p:spTree>
    <p:extLst>
      <p:ext uri="{BB962C8B-B14F-4D97-AF65-F5344CB8AC3E}">
        <p14:creationId xmlns:p14="http://schemas.microsoft.com/office/powerpoint/2010/main" val="118523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dirty="0"/>
              <a:t>Interprofessional Education and Collaboration</a:t>
            </a:r>
            <a:br>
              <a:rPr lang="en-US" altLang="en-US" dirty="0"/>
            </a:br>
            <a:endParaRPr lang="en-US" altLang="en-US" dirty="0"/>
          </a:p>
        </p:txBody>
      </p:sp>
      <p:sp>
        <p:nvSpPr>
          <p:cNvPr id="2" name="Text Placeholder 1"/>
          <p:cNvSpPr>
            <a:spLocks noGrp="1"/>
          </p:cNvSpPr>
          <p:nvPr>
            <p:ph idx="1"/>
          </p:nvPr>
        </p:nvSpPr>
        <p:spPr>
          <a:xfrm>
            <a:off x="628650" y="1415845"/>
            <a:ext cx="7886700" cy="5014452"/>
          </a:xfrm>
        </p:spPr>
        <p:txBody>
          <a:bodyPr rtlCol="0">
            <a:normAutofit fontScale="85000" lnSpcReduction="10000"/>
          </a:bodyPr>
          <a:lstStyle/>
          <a:p>
            <a:pPr fontAlgn="auto">
              <a:lnSpc>
                <a:spcPct val="110000"/>
              </a:lnSpc>
              <a:spcAft>
                <a:spcPts val="0"/>
              </a:spcAft>
              <a:defRPr/>
            </a:pPr>
            <a:r>
              <a:rPr lang="en-US" sz="2000" dirty="0"/>
              <a:t>World Health Organization (WHO)</a:t>
            </a:r>
          </a:p>
          <a:p>
            <a:pPr marL="574675" lvl="1" indent="-231775" fontAlgn="auto">
              <a:lnSpc>
                <a:spcPct val="110000"/>
              </a:lnSpc>
              <a:spcAft>
                <a:spcPts val="0"/>
              </a:spcAft>
              <a:buSzPct val="80000"/>
              <a:buFont typeface="Wingdings" panose="05000000000000000000" pitchFamily="2" charset="2"/>
              <a:buChar char="q"/>
              <a:defRPr/>
            </a:pPr>
            <a:r>
              <a:rPr lang="en-US" sz="2000" dirty="0"/>
              <a:t>“Interprofessional education (IPE) occurs when students</a:t>
            </a:r>
          </a:p>
          <a:p>
            <a:pPr marL="574675" lvl="1" indent="0" fontAlgn="auto">
              <a:lnSpc>
                <a:spcPct val="110000"/>
              </a:lnSpc>
              <a:spcAft>
                <a:spcPts val="0"/>
              </a:spcAft>
              <a:buSzPct val="80000"/>
              <a:buNone/>
              <a:defRPr/>
            </a:pPr>
            <a:r>
              <a:rPr lang="en-US" sz="2000" dirty="0"/>
              <a:t>from two or more professions learn about, from, and with each other</a:t>
            </a:r>
          </a:p>
          <a:p>
            <a:pPr marL="574675" lvl="1" indent="0" fontAlgn="auto">
              <a:lnSpc>
                <a:spcPct val="110000"/>
              </a:lnSpc>
              <a:spcAft>
                <a:spcPts val="0"/>
              </a:spcAft>
              <a:buSzPct val="80000"/>
              <a:buNone/>
              <a:defRPr/>
            </a:pPr>
            <a:r>
              <a:rPr lang="en-US" sz="2000" dirty="0"/>
              <a:t>to enable effective collaboration and improve health outcomes.” </a:t>
            </a:r>
          </a:p>
          <a:p>
            <a:pPr marL="574675" lvl="1" indent="0" fontAlgn="auto">
              <a:lnSpc>
                <a:spcPct val="110000"/>
              </a:lnSpc>
              <a:spcAft>
                <a:spcPts val="0"/>
              </a:spcAft>
              <a:buSzPct val="80000"/>
              <a:buNone/>
              <a:defRPr/>
            </a:pPr>
            <a:r>
              <a:rPr lang="en-US" sz="1600" dirty="0"/>
              <a:t>(WHO 2010)  </a:t>
            </a:r>
          </a:p>
          <a:p>
            <a:pPr marL="342900" lvl="1" indent="0" fontAlgn="auto">
              <a:lnSpc>
                <a:spcPct val="110000"/>
              </a:lnSpc>
              <a:spcAft>
                <a:spcPts val="0"/>
              </a:spcAft>
              <a:buSzPct val="80000"/>
              <a:buNone/>
              <a:defRPr/>
            </a:pPr>
            <a:endParaRPr lang="en-US" sz="2000" dirty="0"/>
          </a:p>
          <a:p>
            <a:pPr marL="176213" lvl="1" indent="-176213" fontAlgn="auto">
              <a:lnSpc>
                <a:spcPct val="110000"/>
              </a:lnSpc>
              <a:spcAft>
                <a:spcPts val="0"/>
              </a:spcAft>
              <a:buSzPct val="80000"/>
              <a:defRPr/>
            </a:pPr>
            <a:r>
              <a:rPr lang="en-US" sz="2000" dirty="0"/>
              <a:t>Interprofessional Education Collaborative (IPEC)</a:t>
            </a:r>
          </a:p>
          <a:p>
            <a:pPr lvl="1" fontAlgn="auto">
              <a:lnSpc>
                <a:spcPct val="110000"/>
              </a:lnSpc>
              <a:spcAft>
                <a:spcPts val="0"/>
              </a:spcAft>
              <a:buSzPct val="80000"/>
              <a:buFont typeface="Wingdings" panose="05000000000000000000" pitchFamily="2" charset="2"/>
              <a:buChar char="q"/>
              <a:defRPr/>
            </a:pPr>
            <a:r>
              <a:rPr lang="en-US" sz="2000" dirty="0"/>
              <a:t> Formed in 2009 by six national education associations of </a:t>
            </a:r>
          </a:p>
          <a:p>
            <a:pPr marL="342900" lvl="1" indent="0" fontAlgn="auto">
              <a:lnSpc>
                <a:spcPct val="110000"/>
              </a:lnSpc>
              <a:spcAft>
                <a:spcPts val="0"/>
              </a:spcAft>
              <a:buSzPct val="80000"/>
              <a:buNone/>
              <a:defRPr/>
            </a:pPr>
            <a:r>
              <a:rPr lang="en-US" sz="2000" dirty="0"/>
              <a:t>    schools of the health professions </a:t>
            </a:r>
          </a:p>
          <a:p>
            <a:pPr lvl="1" fontAlgn="auto">
              <a:lnSpc>
                <a:spcPct val="110000"/>
              </a:lnSpc>
              <a:spcAft>
                <a:spcPts val="0"/>
              </a:spcAft>
              <a:buSzPct val="80000"/>
              <a:buFont typeface="Wingdings" panose="05000000000000000000" pitchFamily="2" charset="2"/>
              <a:buChar char="q"/>
              <a:defRPr/>
            </a:pPr>
            <a:r>
              <a:rPr lang="en-US" sz="2000" dirty="0"/>
              <a:t> To promote efforts to advance interprofessional learning </a:t>
            </a:r>
          </a:p>
          <a:p>
            <a:pPr marL="342900" lvl="1" indent="0" fontAlgn="auto">
              <a:lnSpc>
                <a:spcPct val="110000"/>
              </a:lnSpc>
              <a:spcAft>
                <a:spcPts val="0"/>
              </a:spcAft>
              <a:buSzPct val="80000"/>
              <a:buNone/>
              <a:defRPr/>
            </a:pPr>
            <a:r>
              <a:rPr lang="en-US" sz="2000" dirty="0"/>
              <a:t>    experiences to prepare future health professionals for team-</a:t>
            </a:r>
          </a:p>
          <a:p>
            <a:pPr marL="342900" lvl="1" indent="0" fontAlgn="auto">
              <a:lnSpc>
                <a:spcPct val="110000"/>
              </a:lnSpc>
              <a:spcAft>
                <a:spcPts val="0"/>
              </a:spcAft>
              <a:buSzPct val="80000"/>
              <a:buNone/>
              <a:defRPr/>
            </a:pPr>
            <a:r>
              <a:rPr lang="en-US" sz="2000" dirty="0"/>
              <a:t>    based care to improve population health outcomes </a:t>
            </a:r>
            <a:r>
              <a:rPr lang="en-US" sz="1600" dirty="0"/>
              <a:t>(IPEC, 2017). </a:t>
            </a:r>
          </a:p>
          <a:p>
            <a:pPr lvl="1" fontAlgn="auto">
              <a:lnSpc>
                <a:spcPct val="110000"/>
              </a:lnSpc>
              <a:spcAft>
                <a:spcPts val="0"/>
              </a:spcAft>
              <a:buSzPct val="80000"/>
              <a:buFont typeface="Wingdings" panose="05000000000000000000" pitchFamily="2" charset="2"/>
              <a:buChar char="q"/>
              <a:defRPr/>
            </a:pPr>
            <a:r>
              <a:rPr lang="en-US" sz="2000" dirty="0">
                <a:hlinkClick r:id="rId3"/>
              </a:rPr>
              <a:t> https://www.ipecollaborative.org/about-ipec.html</a:t>
            </a:r>
            <a:endParaRPr lang="en-US" sz="2000" dirty="0"/>
          </a:p>
          <a:p>
            <a:pPr lvl="1" fontAlgn="auto">
              <a:lnSpc>
                <a:spcPct val="110000"/>
              </a:lnSpc>
              <a:spcAft>
                <a:spcPts val="0"/>
              </a:spcAft>
              <a:defRPr/>
            </a:pPr>
            <a:endParaRPr lang="en-US" sz="2000" dirty="0"/>
          </a:p>
          <a:p>
            <a:pPr marL="176213" lvl="1" indent="-176213" fontAlgn="auto">
              <a:lnSpc>
                <a:spcPct val="110000"/>
              </a:lnSpc>
              <a:spcAft>
                <a:spcPts val="0"/>
              </a:spcAft>
              <a:defRPr/>
            </a:pPr>
            <a:r>
              <a:rPr lang="en-US" sz="2000" dirty="0"/>
              <a:t>IPEC competencies for interprofessional education and practice were utilized for this project </a:t>
            </a:r>
            <a:r>
              <a:rPr lang="en-US" sz="1600" dirty="0"/>
              <a:t>(IPEC 2016) </a:t>
            </a:r>
          </a:p>
        </p:txBody>
      </p:sp>
    </p:spTree>
    <p:extLst>
      <p:ext uri="{BB962C8B-B14F-4D97-AF65-F5344CB8AC3E}">
        <p14:creationId xmlns:p14="http://schemas.microsoft.com/office/powerpoint/2010/main" val="29982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00050" y="723901"/>
            <a:ext cx="8115300" cy="749300"/>
          </a:xfrm>
        </p:spPr>
        <p:txBody>
          <a:bodyPr/>
          <a:lstStyle/>
          <a:p>
            <a:r>
              <a:rPr lang="en-US" altLang="en-US" sz="3000" dirty="0"/>
              <a:t>Research on Interprofessional Education</a:t>
            </a:r>
          </a:p>
        </p:txBody>
      </p:sp>
      <p:sp>
        <p:nvSpPr>
          <p:cNvPr id="12291" name="Content Placeholder 2"/>
          <p:cNvSpPr>
            <a:spLocks noGrp="1"/>
          </p:cNvSpPr>
          <p:nvPr>
            <p:ph idx="1"/>
          </p:nvPr>
        </p:nvSpPr>
        <p:spPr>
          <a:xfrm>
            <a:off x="628650" y="1651000"/>
            <a:ext cx="7886700" cy="5092699"/>
          </a:xfrm>
        </p:spPr>
        <p:txBody>
          <a:bodyPr/>
          <a:lstStyle/>
          <a:p>
            <a:pPr>
              <a:lnSpc>
                <a:spcPct val="120000"/>
              </a:lnSpc>
              <a:spcAft>
                <a:spcPts val="900"/>
              </a:spcAft>
            </a:pPr>
            <a:r>
              <a:rPr lang="en-US" altLang="en-US" sz="2000" dirty="0">
                <a:cs typeface="Arial" panose="020B0604020202020204" pitchFamily="34" charset="0"/>
              </a:rPr>
              <a:t>Interprofessional learning enhances healthcare students’ professional identity, skills, knowledge, &amp; attitudes towards teamwork, and increases awareness of whole person care </a:t>
            </a:r>
            <a:r>
              <a:rPr lang="en-US" altLang="en-US" sz="1200" dirty="0">
                <a:cs typeface="Arial" panose="020B0604020202020204" pitchFamily="34" charset="0"/>
              </a:rPr>
              <a:t>(Hood, Cant, </a:t>
            </a:r>
            <a:r>
              <a:rPr lang="en-US" altLang="en-US" sz="1200" dirty="0" err="1">
                <a:cs typeface="Arial" panose="020B0604020202020204" pitchFamily="34" charset="0"/>
              </a:rPr>
              <a:t>Baulch</a:t>
            </a:r>
            <a:r>
              <a:rPr lang="en-US" altLang="en-US" sz="1200" dirty="0">
                <a:cs typeface="Arial" panose="020B0604020202020204" pitchFamily="34" charset="0"/>
              </a:rPr>
              <a:t>, </a:t>
            </a:r>
            <a:r>
              <a:rPr lang="en-US" altLang="en-US" sz="1200" dirty="0" err="1">
                <a:cs typeface="Arial" panose="020B0604020202020204" pitchFamily="34" charset="0"/>
              </a:rPr>
              <a:t>Gilbee</a:t>
            </a:r>
            <a:r>
              <a:rPr lang="en-US" altLang="en-US" sz="1200" dirty="0">
                <a:cs typeface="Arial" panose="020B0604020202020204" pitchFamily="34" charset="0"/>
              </a:rPr>
              <a:t>, Leech, Anderson, Davies, 2014; MacDonnell, George, </a:t>
            </a:r>
            <a:r>
              <a:rPr lang="en-US" altLang="en-US" sz="1200" dirty="0" err="1">
                <a:cs typeface="Arial" panose="020B0604020202020204" pitchFamily="34" charset="0"/>
              </a:rPr>
              <a:t>Nimmagadda</a:t>
            </a:r>
            <a:r>
              <a:rPr lang="en-US" altLang="en-US" sz="1200" dirty="0">
                <a:cs typeface="Arial" panose="020B0604020202020204" pitchFamily="34" charset="0"/>
              </a:rPr>
              <a:t>, Brown, </a:t>
            </a:r>
            <a:r>
              <a:rPr lang="en-US" altLang="en-US" sz="1200" dirty="0" err="1">
                <a:cs typeface="Arial" panose="020B0604020202020204" pitchFamily="34" charset="0"/>
              </a:rPr>
              <a:t>Gremel</a:t>
            </a:r>
            <a:r>
              <a:rPr lang="en-US" altLang="en-US" sz="1200" dirty="0">
                <a:cs typeface="Arial" panose="020B0604020202020204" pitchFamily="34" charset="0"/>
              </a:rPr>
              <a:t>, 2016; Suiter, Davidson, McCaw, Fenelon, 2015)</a:t>
            </a:r>
          </a:p>
          <a:p>
            <a:pPr>
              <a:lnSpc>
                <a:spcPct val="120000"/>
              </a:lnSpc>
              <a:spcAft>
                <a:spcPts val="900"/>
              </a:spcAft>
            </a:pPr>
            <a:endParaRPr lang="en-US" altLang="en-US" sz="1800" dirty="0"/>
          </a:p>
          <a:p>
            <a:pPr>
              <a:lnSpc>
                <a:spcPct val="120000"/>
              </a:lnSpc>
              <a:spcAft>
                <a:spcPts val="900"/>
              </a:spcAft>
            </a:pPr>
            <a:r>
              <a:rPr lang="en-US" altLang="en-US" sz="2000" dirty="0"/>
              <a:t>Nursing and dietetic students participating together in client simulation demonstrated improved interprofessional communication </a:t>
            </a:r>
            <a:r>
              <a:rPr lang="en-US" altLang="en-US" sz="1200" dirty="0"/>
              <a:t>(Gibbs, George, Barkley, Meyer, 2015)</a:t>
            </a:r>
          </a:p>
        </p:txBody>
      </p:sp>
    </p:spTree>
    <p:extLst>
      <p:ext uri="{BB962C8B-B14F-4D97-AF65-F5344CB8AC3E}">
        <p14:creationId xmlns:p14="http://schemas.microsoft.com/office/powerpoint/2010/main" val="60063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Research on Interprofessional Education</a:t>
            </a:r>
            <a:endParaRPr lang="en-US" dirty="0"/>
          </a:p>
        </p:txBody>
      </p:sp>
      <p:sp>
        <p:nvSpPr>
          <p:cNvPr id="3" name="Content Placeholder 2"/>
          <p:cNvSpPr>
            <a:spLocks noGrp="1"/>
          </p:cNvSpPr>
          <p:nvPr>
            <p:ph idx="1"/>
          </p:nvPr>
        </p:nvSpPr>
        <p:spPr/>
        <p:txBody>
          <a:bodyPr/>
          <a:lstStyle/>
          <a:p>
            <a:pPr>
              <a:lnSpc>
                <a:spcPct val="120000"/>
              </a:lnSpc>
              <a:spcAft>
                <a:spcPts val="900"/>
              </a:spcAft>
            </a:pPr>
            <a:r>
              <a:rPr lang="en-US" altLang="en-US" sz="2000" dirty="0"/>
              <a:t>“Experiences with other student members of the health care team afforded students opportunities to:</a:t>
            </a:r>
          </a:p>
          <a:p>
            <a:pPr lvl="1">
              <a:lnSpc>
                <a:spcPct val="100000"/>
              </a:lnSpc>
              <a:spcAft>
                <a:spcPts val="900"/>
              </a:spcAft>
              <a:buSzPct val="80000"/>
              <a:buFont typeface="Wingdings" panose="05000000000000000000" pitchFamily="2" charset="2"/>
              <a:buChar char="q"/>
            </a:pPr>
            <a:r>
              <a:rPr lang="en-US" altLang="en-US" sz="2000" dirty="0"/>
              <a:t> Apply knowledge in solving real world clinical problems, </a:t>
            </a:r>
          </a:p>
          <a:p>
            <a:pPr lvl="1">
              <a:lnSpc>
                <a:spcPct val="100000"/>
              </a:lnSpc>
              <a:spcAft>
                <a:spcPts val="900"/>
              </a:spcAft>
              <a:buSzPct val="80000"/>
              <a:buFont typeface="Wingdings" panose="05000000000000000000" pitchFamily="2" charset="2"/>
              <a:buChar char="q"/>
            </a:pPr>
            <a:r>
              <a:rPr lang="en-US" altLang="en-US" sz="2000" dirty="0"/>
              <a:t> Develop knowledge of professional roles other than their    </a:t>
            </a:r>
          </a:p>
          <a:p>
            <a:pPr marL="342900" lvl="1" indent="0">
              <a:lnSpc>
                <a:spcPct val="100000"/>
              </a:lnSpc>
              <a:spcAft>
                <a:spcPts val="900"/>
              </a:spcAft>
              <a:buSzPct val="80000"/>
              <a:buNone/>
            </a:pPr>
            <a:r>
              <a:rPr lang="en-US" altLang="en-US" sz="2000" dirty="0"/>
              <a:t>    own, and</a:t>
            </a:r>
          </a:p>
          <a:p>
            <a:pPr lvl="1">
              <a:lnSpc>
                <a:spcPct val="100000"/>
              </a:lnSpc>
              <a:spcAft>
                <a:spcPts val="900"/>
              </a:spcAft>
              <a:buSzPct val="80000"/>
              <a:buFont typeface="Wingdings" panose="05000000000000000000" pitchFamily="2" charset="2"/>
              <a:buChar char="q"/>
            </a:pPr>
            <a:r>
              <a:rPr lang="en-US" altLang="en-US" sz="2000" dirty="0"/>
              <a:t> Develop collaborative skills as a member of an </a:t>
            </a:r>
          </a:p>
          <a:p>
            <a:pPr marL="342900" lvl="1" indent="0">
              <a:lnSpc>
                <a:spcPct val="100000"/>
              </a:lnSpc>
              <a:spcAft>
                <a:spcPts val="900"/>
              </a:spcAft>
              <a:buSzPct val="80000"/>
              <a:buNone/>
            </a:pPr>
            <a:r>
              <a:rPr lang="en-US" altLang="en-US" sz="2000" dirty="0"/>
              <a:t>   interprofessional team.”</a:t>
            </a:r>
            <a:r>
              <a:rPr lang="en-US" altLang="en-US" dirty="0"/>
              <a:t> </a:t>
            </a:r>
            <a:r>
              <a:rPr lang="en-US" altLang="en-US" sz="1200" dirty="0"/>
              <a:t>(</a:t>
            </a:r>
            <a:r>
              <a:rPr lang="en-US" altLang="en-US" sz="1200" dirty="0" err="1"/>
              <a:t>Buhse</a:t>
            </a:r>
            <a:r>
              <a:rPr lang="en-US" altLang="en-US" sz="1200" dirty="0"/>
              <a:t> &amp; </a:t>
            </a:r>
            <a:r>
              <a:rPr lang="en-US" altLang="en-US" sz="1200" dirty="0" err="1"/>
              <a:t>Ratta</a:t>
            </a:r>
            <a:r>
              <a:rPr lang="en-US" altLang="en-US" sz="1200" dirty="0"/>
              <a:t>, 2017)</a:t>
            </a:r>
          </a:p>
          <a:p>
            <a:pPr marL="0" indent="0">
              <a:buNone/>
            </a:pPr>
            <a:endParaRPr lang="en-US" dirty="0"/>
          </a:p>
        </p:txBody>
      </p:sp>
    </p:spTree>
    <p:extLst>
      <p:ext uri="{BB962C8B-B14F-4D97-AF65-F5344CB8AC3E}">
        <p14:creationId xmlns:p14="http://schemas.microsoft.com/office/powerpoint/2010/main" val="289776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Theoretical Framework: Neuman System’s Model (NSM)</a:t>
            </a:r>
          </a:p>
        </p:txBody>
      </p:sp>
      <p:sp>
        <p:nvSpPr>
          <p:cNvPr id="3" name="Content Placeholder 2"/>
          <p:cNvSpPr>
            <a:spLocks noGrp="1"/>
          </p:cNvSpPr>
          <p:nvPr>
            <p:ph idx="1"/>
          </p:nvPr>
        </p:nvSpPr>
        <p:spPr>
          <a:xfrm>
            <a:off x="297657" y="1690689"/>
            <a:ext cx="4669631" cy="4592124"/>
          </a:xfrm>
        </p:spPr>
        <p:txBody>
          <a:bodyPr rtlCol="0">
            <a:normAutofit fontScale="62500" lnSpcReduction="20000"/>
          </a:bodyPr>
          <a:lstStyle/>
          <a:p>
            <a:pPr fontAlgn="auto">
              <a:lnSpc>
                <a:spcPct val="120000"/>
              </a:lnSpc>
              <a:spcAft>
                <a:spcPts val="0"/>
              </a:spcAft>
              <a:defRPr/>
            </a:pPr>
            <a:r>
              <a:rPr lang="en-US" sz="3200" dirty="0">
                <a:solidFill>
                  <a:prstClr val="black"/>
                </a:solidFill>
              </a:rPr>
              <a:t>NSM is a framework for clinical experiences at Cedar Crest College</a:t>
            </a:r>
          </a:p>
          <a:p>
            <a:pPr marL="0" indent="0" fontAlgn="auto">
              <a:lnSpc>
                <a:spcPct val="120000"/>
              </a:lnSpc>
              <a:spcAft>
                <a:spcPts val="0"/>
              </a:spcAft>
              <a:buNone/>
              <a:defRPr/>
            </a:pPr>
            <a:endParaRPr lang="en-US" sz="3200" dirty="0">
              <a:solidFill>
                <a:prstClr val="black"/>
              </a:solidFill>
            </a:endParaRPr>
          </a:p>
          <a:p>
            <a:pPr fontAlgn="auto">
              <a:lnSpc>
                <a:spcPct val="120000"/>
              </a:lnSpc>
              <a:spcAft>
                <a:spcPts val="0"/>
              </a:spcAft>
              <a:defRPr/>
            </a:pPr>
            <a:r>
              <a:rPr lang="en-US" sz="3200" dirty="0"/>
              <a:t>“The NSM fosters client care partnerships &amp; a spirit of community with other health care givers.” </a:t>
            </a:r>
            <a:r>
              <a:rPr lang="en-US" dirty="0"/>
              <a:t>(Neuman &amp; Reed, 2007)</a:t>
            </a:r>
          </a:p>
          <a:p>
            <a:pPr marL="0" indent="0" fontAlgn="auto">
              <a:lnSpc>
                <a:spcPct val="120000"/>
              </a:lnSpc>
              <a:spcAft>
                <a:spcPts val="0"/>
              </a:spcAft>
              <a:buNone/>
              <a:defRPr/>
            </a:pPr>
            <a:endParaRPr lang="en-US" sz="3200" dirty="0"/>
          </a:p>
          <a:p>
            <a:pPr fontAlgn="auto">
              <a:lnSpc>
                <a:spcPct val="120000"/>
              </a:lnSpc>
              <a:spcAft>
                <a:spcPts val="0"/>
              </a:spcAft>
              <a:defRPr/>
            </a:pPr>
            <a:r>
              <a:rPr lang="en-US" sz="3200" dirty="0">
                <a:solidFill>
                  <a:prstClr val="black"/>
                </a:solidFill>
              </a:rPr>
              <a:t>An </a:t>
            </a:r>
            <a:r>
              <a:rPr lang="en-US" sz="3200" dirty="0" err="1">
                <a:solidFill>
                  <a:prstClr val="black"/>
                </a:solidFill>
              </a:rPr>
              <a:t>interprofessional</a:t>
            </a:r>
            <a:r>
              <a:rPr lang="en-US" sz="3200" dirty="0">
                <a:solidFill>
                  <a:prstClr val="black"/>
                </a:solidFill>
              </a:rPr>
              <a:t> project using the lens of the </a:t>
            </a:r>
            <a:r>
              <a:rPr lang="en-US" sz="3200" dirty="0" err="1">
                <a:solidFill>
                  <a:prstClr val="black"/>
                </a:solidFill>
              </a:rPr>
              <a:t>Neuman</a:t>
            </a:r>
            <a:r>
              <a:rPr lang="en-US" sz="3200" dirty="0">
                <a:solidFill>
                  <a:prstClr val="black"/>
                </a:solidFill>
              </a:rPr>
              <a:t> Systems Model was developed for nursing &amp; nutrition students  </a:t>
            </a:r>
          </a:p>
          <a:p>
            <a:pPr fontAlgn="auto">
              <a:lnSpc>
                <a:spcPct val="120000"/>
              </a:lnSpc>
              <a:spcAft>
                <a:spcPts val="0"/>
              </a:spcAft>
              <a:defRPr/>
            </a:pPr>
            <a:endParaRPr lang="en-US" sz="3150" dirty="0"/>
          </a:p>
          <a:p>
            <a:pPr fontAlgn="auto">
              <a:spcAft>
                <a:spcPts val="0"/>
              </a:spcAft>
              <a:defRPr/>
            </a:pPr>
            <a:endParaRPr lang="en-US" dirty="0"/>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5166" y="2039541"/>
            <a:ext cx="4008834"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756354"/>
      </p:ext>
    </p:extLst>
  </p:cSld>
  <p:clrMapOvr>
    <a:masterClrMapping/>
  </p:clrMapOvr>
</p:sld>
</file>

<file path=ppt/theme/theme1.xml><?xml version="1.0" encoding="utf-8"?>
<a:theme xmlns:a="http://schemas.openxmlformats.org/drawingml/2006/main" name="ppt478B.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50th 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6.06.17 changes to Neuman PPT. IPE - Hidden removed" id="{5951B35E-E185-413A-AB9D-627B6DE7BDE2}" vid="{A8D4FFD7-3EC4-4020-84D4-84CFC34EE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ppt478B.tmp</Template>
  <TotalTime>614</TotalTime>
  <Words>2014</Words>
  <Application>Microsoft Office PowerPoint</Application>
  <PresentationFormat>On-screen Show (4:3)</PresentationFormat>
  <Paragraphs>276</Paragraphs>
  <Slides>32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Myriad Pro</vt:lpstr>
      <vt:lpstr>Wingdings</vt:lpstr>
      <vt:lpstr>ppt478B.tmp</vt:lpstr>
      <vt:lpstr>Shoring up System Protection: Building an Interdisciplinary Client System with Nursing and Nutrition Students</vt:lpstr>
      <vt:lpstr>Abstract</vt:lpstr>
      <vt:lpstr>PowerPoint Presentation</vt:lpstr>
      <vt:lpstr>PowerPoint Presentation</vt:lpstr>
      <vt:lpstr>Background for Project </vt:lpstr>
      <vt:lpstr>Interprofessional Education and Collaboration </vt:lpstr>
      <vt:lpstr>Research on Interprofessional Education</vt:lpstr>
      <vt:lpstr>Research on Interprofessional Education</vt:lpstr>
      <vt:lpstr>Theoretical Framework: Neuman System’s Model (NSM)</vt:lpstr>
      <vt:lpstr>Interprofessional Education: Implementing an Unfolding Simulation  </vt:lpstr>
      <vt:lpstr>Assessment of Client’s Flexible Line of Defense</vt:lpstr>
      <vt:lpstr>Assessment of Client’s Flexible Line of Defense</vt:lpstr>
      <vt:lpstr>Assessment of Client’s Flexible Line of Defense</vt:lpstr>
      <vt:lpstr>Assessment of Client’s Flexible Line of Defense</vt:lpstr>
      <vt:lpstr>Assessment of Client’s Flexible Line of Defense</vt:lpstr>
      <vt:lpstr>Primary Prevention: Retain Wellness of Client Team</vt:lpstr>
      <vt:lpstr>Secondary Prevention: Attain Wellness of Client Team</vt:lpstr>
      <vt:lpstr>Secondary Prevention Cont.</vt:lpstr>
      <vt:lpstr>Tertiary Prevention: Maintain Wellness of Client Team</vt:lpstr>
      <vt:lpstr>Six themes identified from Students’ Perceptions about Working Together</vt:lpstr>
      <vt:lpstr> Role Distinctiveness</vt:lpstr>
      <vt:lpstr> Client Centeredness</vt:lpstr>
      <vt:lpstr> Knowledge Acquisition</vt:lpstr>
      <vt:lpstr> Role Connectivity</vt:lpstr>
      <vt:lpstr> Shared Value &amp; Respect</vt:lpstr>
      <vt:lpstr>Collaboration for Quality Client Outcomes</vt:lpstr>
      <vt:lpstr>Lessons Learned</vt:lpstr>
      <vt:lpstr>Conclusions</vt:lpstr>
      <vt:lpstr>References</vt:lpstr>
      <vt:lpstr>References</vt:lpstr>
      <vt:lpstr> </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Eddinger</dc:creator>
  <cp:lastModifiedBy>Temp Lab</cp:lastModifiedBy>
  <cp:revision>85</cp:revision>
  <dcterms:created xsi:type="dcterms:W3CDTF">2016-09-23T20:24:51Z</dcterms:created>
  <dcterms:modified xsi:type="dcterms:W3CDTF">2018-01-17T22:07:59Z</dcterms:modified>
</cp:coreProperties>
</file>