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4" r:id="rId6"/>
    <p:sldId id="263" r:id="rId7"/>
    <p:sldId id="273" r:id="rId8"/>
    <p:sldId id="270" r:id="rId9"/>
    <p:sldId id="271" r:id="rId10"/>
    <p:sldId id="265" r:id="rId11"/>
    <p:sldId id="267" r:id="rId12"/>
    <p:sldId id="274" r:id="rId13"/>
    <p:sldId id="275" r:id="rId14"/>
    <p:sldId id="276" r:id="rId15"/>
    <p:sldId id="277" r:id="rId16"/>
    <p:sldId id="278" r:id="rId17"/>
    <p:sldId id="279" r:id="rId18"/>
    <p:sldId id="262" r:id="rId19"/>
    <p:sldId id="261" r:id="rId20"/>
    <p:sldId id="268" r:id="rId21"/>
    <p:sldId id="269" r:id="rId22"/>
  </p:sldIdLst>
  <p:sldSz cx="9144000" cy="6858000" type="screen4x3"/>
  <p:notesSz cx="7077075" cy="9383713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386EC-4AD8-4D33-9681-5A773B7A95E2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4730A-9F59-480A-816D-6B47576C5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51D0C9-8907-47F6-9538-E0E164407EFA}" type="datetimeFigureOut">
              <a:rPr lang="en-US" smtClean="0"/>
              <a:pPr/>
              <a:t>5/30/2015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352682-C773-4EB7-A6B6-0CD929D337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610600" cy="24393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Social Issues as </a:t>
            </a:r>
            <a:br>
              <a:rPr lang="en-US" sz="4000" dirty="0" smtClean="0"/>
            </a:br>
            <a:r>
              <a:rPr lang="en-US" sz="4000" dirty="0" smtClean="0"/>
              <a:t>Neuman Systems Model</a:t>
            </a:r>
            <a:br>
              <a:rPr lang="en-US" sz="4000" dirty="0" smtClean="0"/>
            </a:br>
            <a:r>
              <a:rPr lang="en-US" sz="4000" dirty="0" smtClean="0"/>
              <a:t>Client Systems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800" dirty="0" smtClean="0"/>
              <a:t>Teri </a:t>
            </a:r>
            <a:r>
              <a:rPr lang="en-US" sz="3800" dirty="0" err="1" smtClean="0"/>
              <a:t>Aronowitz</a:t>
            </a:r>
            <a:r>
              <a:rPr lang="en-US" sz="3800" dirty="0" smtClean="0"/>
              <a:t>, RN; PhD; APRN; FNP-BC</a:t>
            </a:r>
          </a:p>
          <a:p>
            <a:r>
              <a:rPr lang="en-US" sz="3800" dirty="0" smtClean="0"/>
              <a:t>Jacqueline Fawcett, RN</a:t>
            </a:r>
            <a:r>
              <a:rPr lang="en-US" sz="3800" smtClean="0"/>
              <a:t>; PhD; </a:t>
            </a:r>
            <a:r>
              <a:rPr lang="en-US" sz="3800" dirty="0" smtClean="0"/>
              <a:t>ScD (</a:t>
            </a:r>
            <a:r>
              <a:rPr lang="en-US" sz="3800" dirty="0" err="1" smtClean="0"/>
              <a:t>hon</a:t>
            </a:r>
            <a:r>
              <a:rPr lang="en-US" sz="3800" dirty="0" smtClean="0"/>
              <a:t>); FAAN 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Three relevant journal articles</a:t>
            </a:r>
          </a:p>
          <a:p>
            <a:endParaRPr lang="en-US" dirty="0" smtClean="0"/>
          </a:p>
          <a:p>
            <a:r>
              <a:rPr lang="en-US" dirty="0" smtClean="0"/>
              <a:t>Eight dissertations and one master’s thesis</a:t>
            </a:r>
          </a:p>
          <a:p>
            <a:endParaRPr lang="en-US" dirty="0" smtClean="0"/>
          </a:p>
          <a:p>
            <a:r>
              <a:rPr lang="en-US" dirty="0" smtClean="0"/>
              <a:t>Betty Neuman </a:t>
            </a:r>
          </a:p>
          <a:p>
            <a:endParaRPr lang="en-US" dirty="0" smtClean="0"/>
          </a:p>
          <a:p>
            <a:r>
              <a:rPr lang="en-US" dirty="0" smtClean="0"/>
              <a:t>Four Trustees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Sources of Data – Examples of Social Issues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health policy about sexuality education is  social issue that is a client system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Poverty and lack of access to early, appropriate, and affordable health care</a:t>
            </a:r>
          </a:p>
          <a:p>
            <a:endParaRPr lang="en-US" dirty="0" smtClean="0"/>
          </a:p>
          <a:p>
            <a:r>
              <a:rPr lang="en-US" dirty="0" smtClean="0"/>
              <a:t>Family issues, caregiver burden, financial equilibrium, attendant care, social integration, and cultural beliefs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 of Social Issues –</a:t>
            </a:r>
            <a:br>
              <a:rPr lang="en-US" sz="2800" dirty="0" smtClean="0"/>
            </a:br>
            <a:r>
              <a:rPr lang="en-US" sz="2800" dirty="0" smtClean="0"/>
              <a:t>Literature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Social difficulties and social problems associated with overeating that leads to overweight and obesity</a:t>
            </a:r>
          </a:p>
          <a:p>
            <a:endParaRPr lang="en-US" dirty="0" smtClean="0"/>
          </a:p>
          <a:p>
            <a:r>
              <a:rPr lang="en-US" dirty="0" smtClean="0"/>
              <a:t>Eating behaviors and obesity</a:t>
            </a:r>
          </a:p>
          <a:p>
            <a:endParaRPr lang="en-US" dirty="0" smtClean="0"/>
          </a:p>
          <a:p>
            <a:r>
              <a:rPr lang="en-US" dirty="0" smtClean="0"/>
              <a:t>Sexually transmitted HIV in Black women</a:t>
            </a:r>
          </a:p>
          <a:p>
            <a:endParaRPr lang="en-US" dirty="0" smtClean="0"/>
          </a:p>
          <a:p>
            <a:r>
              <a:rPr lang="en-US" dirty="0" smtClean="0"/>
              <a:t>Early sexual initiation among Thai adolescents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 of Social Issues –</a:t>
            </a:r>
            <a:br>
              <a:rPr lang="en-US" sz="2800" dirty="0" smtClean="0"/>
            </a:br>
            <a:r>
              <a:rPr lang="en-US" sz="2800" dirty="0" smtClean="0"/>
              <a:t>Literature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Fatigue experienced by people with a medical diagnosis of diabetes mellitus</a:t>
            </a:r>
          </a:p>
          <a:p>
            <a:endParaRPr lang="en-US" dirty="0" smtClean="0"/>
          </a:p>
          <a:p>
            <a:r>
              <a:rPr lang="en-US" dirty="0" smtClean="0"/>
              <a:t>Pre-hypertension as a new risk factor for cardiovascular disease</a:t>
            </a:r>
          </a:p>
          <a:p>
            <a:endParaRPr lang="en-US" dirty="0" smtClean="0"/>
          </a:p>
          <a:p>
            <a:r>
              <a:rPr lang="en-US" dirty="0" smtClean="0"/>
              <a:t>Caregiver burden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 of Social Issues –</a:t>
            </a:r>
            <a:br>
              <a:rPr lang="en-US" sz="2800" dirty="0" smtClean="0"/>
            </a:br>
            <a:r>
              <a:rPr lang="en-US" sz="2800" dirty="0" smtClean="0"/>
              <a:t>Literature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Baccalaureate nursing students’ interactions with their instructors</a:t>
            </a:r>
          </a:p>
          <a:p>
            <a:endParaRPr lang="en-US" dirty="0" smtClean="0"/>
          </a:p>
          <a:p>
            <a:r>
              <a:rPr lang="en-US" dirty="0" smtClean="0"/>
              <a:t>The clinical learning environment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 of Social Issues –</a:t>
            </a:r>
            <a:br>
              <a:rPr lang="en-US" sz="2800" dirty="0" smtClean="0"/>
            </a:br>
            <a:r>
              <a:rPr lang="en-US" sz="2800" dirty="0" smtClean="0"/>
              <a:t>Literature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Yugoslavians’ acculturation in Australia following migration from their homeland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 of Social Issues –</a:t>
            </a:r>
            <a:br>
              <a:rPr lang="en-US" sz="2800" dirty="0" smtClean="0"/>
            </a:br>
            <a:r>
              <a:rPr lang="en-US" sz="2800" dirty="0" smtClean="0"/>
              <a:t>Betty Neuman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Unaccompanied minors from Mexico and Central America who are seeking asylum in the United States </a:t>
            </a:r>
          </a:p>
          <a:p>
            <a:endParaRPr lang="en-US" dirty="0" smtClean="0"/>
          </a:p>
          <a:p>
            <a:r>
              <a:rPr lang="en-US" dirty="0" smtClean="0"/>
              <a:t>Practice guidelines within a psychiatric institution to guide implementation of the Neuman Systems Model as the framework for care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 of Social Issues –</a:t>
            </a:r>
            <a:br>
              <a:rPr lang="en-US" sz="2800" dirty="0" smtClean="0"/>
            </a:br>
            <a:r>
              <a:rPr lang="en-US" sz="2800" dirty="0" smtClean="0"/>
              <a:t>Trustees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Suicide, such as the Japanese notion of ‘kamikaze’</a:t>
            </a:r>
          </a:p>
          <a:p>
            <a:endParaRPr lang="en-US" dirty="0" smtClean="0"/>
          </a:p>
          <a:p>
            <a:r>
              <a:rPr lang="en-US" dirty="0" smtClean="0"/>
              <a:t>Poverty, hunger, overpopulation, </a:t>
            </a:r>
          </a:p>
          <a:p>
            <a:pPr>
              <a:buNone/>
            </a:pPr>
            <a:r>
              <a:rPr lang="en-US" dirty="0" smtClean="0"/>
              <a:t>  female genital </a:t>
            </a:r>
            <a:r>
              <a:rPr lang="en-US" dirty="0" smtClean="0"/>
              <a:t>mutilation, </a:t>
            </a:r>
            <a:r>
              <a:rPr lang="en-US" dirty="0" smtClean="0"/>
              <a:t>terrorism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toxic waste </a:t>
            </a:r>
            <a:r>
              <a:rPr lang="en-US" dirty="0" smtClean="0"/>
              <a:t>landfills, nuclear </a:t>
            </a:r>
            <a:r>
              <a:rPr lang="en-US" dirty="0" smtClean="0"/>
              <a:t>proliferation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Examples of Social Issues –</a:t>
            </a:r>
            <a:br>
              <a:rPr lang="en-US" sz="2800" dirty="0" smtClean="0"/>
            </a:br>
            <a:r>
              <a:rPr lang="en-US" sz="2800" dirty="0" smtClean="0"/>
              <a:t>Trustees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381000"/>
            <a:ext cx="83058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Framework for Analysis and Evaluation of a Social Issue as a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Neuman Systems Model Client System</a:t>
            </a:r>
          </a:p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600200"/>
          <a:ext cx="7620000" cy="4145280"/>
        </p:xfrm>
        <a:graphic>
          <a:graphicData uri="http://schemas.openxmlformats.org/drawingml/2006/table">
            <a:tbl>
              <a:tblPr/>
              <a:tblGrid>
                <a:gridCol w="7620000"/>
              </a:tblGrid>
              <a:tr h="4572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b="1" i="1" dirty="0">
                          <a:latin typeface="+mn-lt"/>
                          <a:ea typeface="Calibri"/>
                          <a:cs typeface="Times New Roman"/>
                        </a:rPr>
                        <a:t>Questions for Analysis of a Social Issue as a </a:t>
                      </a:r>
                      <a:endParaRPr lang="en-US" sz="2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b="1" i="1" dirty="0" smtClean="0">
                          <a:latin typeface="+mn-lt"/>
                          <a:ea typeface="Calibri"/>
                          <a:cs typeface="Times New Roman"/>
                        </a:rPr>
                        <a:t>Neuman </a:t>
                      </a:r>
                      <a:r>
                        <a:rPr lang="en-US" sz="2400" b="1" i="1" dirty="0">
                          <a:latin typeface="+mn-lt"/>
                          <a:ea typeface="Calibri"/>
                          <a:cs typeface="Times New Roman"/>
                        </a:rPr>
                        <a:t>Systems Model Client System </a:t>
                      </a:r>
                      <a:endParaRPr lang="en-US" sz="2400" i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What is the social issue?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What historical factors influenced articulation of the social issue?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What sociological factors influenced articulation of the social issue?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What political factors influenced articulation of the social issue?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What economic factors influenced articulation of the social issue?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524000"/>
          <a:ext cx="7848600" cy="3966754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52033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b="1" i="1" dirty="0">
                          <a:latin typeface="+mn-lt"/>
                          <a:ea typeface="Calibri"/>
                          <a:cs typeface="Times New Roman"/>
                        </a:rPr>
                        <a:t>Questions for Evaluation of a Social Issue as a </a:t>
                      </a:r>
                      <a:endParaRPr lang="en-US" sz="2400" b="1" i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b="1" i="1" dirty="0" smtClean="0">
                          <a:latin typeface="+mn-lt"/>
                          <a:ea typeface="Calibri"/>
                          <a:cs typeface="Times New Roman"/>
                        </a:rPr>
                        <a:t>Neuman </a:t>
                      </a:r>
                      <a:r>
                        <a:rPr lang="en-US" sz="2400" b="1" i="1" dirty="0">
                          <a:latin typeface="+mn-lt"/>
                          <a:ea typeface="Calibri"/>
                          <a:cs typeface="Times New Roman"/>
                        </a:rPr>
                        <a:t>Systems Model Client </a:t>
                      </a:r>
                      <a:r>
                        <a:rPr lang="en-US" sz="2400" b="1" i="1" dirty="0" smtClean="0">
                          <a:latin typeface="+mn-lt"/>
                          <a:ea typeface="Calibri"/>
                          <a:cs typeface="Times New Roman"/>
                        </a:rPr>
                        <a:t>System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3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To what extent has the social issue been studied?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33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What are the findings of studies of the social issue?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84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To what extent have the study findings been used as evidence for Neuman Systems Model-guided nursing practice?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67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To what extent have the study findings been incorporated into the curricula of Neuman Systems 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Model-guided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nursing </a:t>
                      </a: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education programs?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33400" y="533400"/>
            <a:ext cx="83058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Framework for Analysis and Evaluation of a Social Issue as a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Neuman Systems Model Client System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Individuals</a:t>
            </a:r>
          </a:p>
          <a:p>
            <a:r>
              <a:rPr lang="en-US" dirty="0" smtClean="0"/>
              <a:t>Families and other groups	</a:t>
            </a:r>
          </a:p>
          <a:p>
            <a:r>
              <a:rPr lang="en-US" dirty="0" smtClean="0"/>
              <a:t>Communities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SOCIAL ISSUES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Neuman Systems Model Client Systems </a:t>
            </a:r>
            <a:endParaRPr lang="en-US" sz="2800" dirty="0"/>
          </a:p>
        </p:txBody>
      </p:sp>
      <p:sp>
        <p:nvSpPr>
          <p:cNvPr id="4" name="Left Brace 3"/>
          <p:cNvSpPr/>
          <p:nvPr/>
        </p:nvSpPr>
        <p:spPr>
          <a:xfrm>
            <a:off x="5410200" y="1600200"/>
            <a:ext cx="1066800" cy="1905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48400" y="1600200"/>
            <a:ext cx="1828800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Many Applications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3429000" y="4267200"/>
            <a:ext cx="7620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14800" y="3886200"/>
            <a:ext cx="18288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Few Applications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Provide an explicit definition of a social issue</a:t>
            </a:r>
          </a:p>
          <a:p>
            <a:endParaRPr lang="en-US" dirty="0" smtClean="0"/>
          </a:p>
          <a:p>
            <a:r>
              <a:rPr lang="en-US" dirty="0" smtClean="0"/>
              <a:t>Explicitly identify the social issue of interest as a client system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Recommendations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Your thoughts?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Your questions?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381000"/>
            <a:ext cx="67056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Thank you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discuss various possible meanings of a social issue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offer a framework that can be used to analyze and evaluate a Neuman Systems Model-based social issue as the client system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Purpose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86429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Oxford English Dictionary Online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definition found </a:t>
            </a:r>
          </a:p>
          <a:p>
            <a:endParaRPr lang="en-US" dirty="0" smtClean="0"/>
          </a:p>
          <a:p>
            <a:r>
              <a:rPr lang="en-US" dirty="0" smtClean="0"/>
              <a:t>CINAHL – 1937 – May 2015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Three articles and one dissertation retrieved </a:t>
            </a:r>
          </a:p>
          <a:p>
            <a:endParaRPr lang="en-US" dirty="0" smtClean="0"/>
          </a:p>
          <a:p>
            <a:r>
              <a:rPr lang="en-US" dirty="0" smtClean="0"/>
              <a:t>Dissertations and Theses – 1861 – April 2015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Seven additional dissertations and one master’s thesis retrieved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Sources of Data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Survey of 15 Neuman Systems Model Trustees and Betty Neuman  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What is the meaning or definition of a social issue within the context of the Neuman System Model?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are some examples of a social issue within the context of the Neuman System Model?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Responses from Betty Neuman and four Trustees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Sources of Data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Five definitions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from the Oxford English Dictionary Online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from Betty Neuman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Three from other Trustees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Sources of Data – Definitions of Social Issue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 issue that is somehow related to society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An issue is “A mater or point which remains to be decided; a matter the decision of which involved important consequences”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Society refers to refers to “Association or interaction </a:t>
            </a:r>
            <a:r>
              <a:rPr lang="en-US" i="1" dirty="0" smtClean="0"/>
              <a:t>with</a:t>
            </a:r>
            <a:r>
              <a:rPr lang="en-US" dirty="0" smtClean="0"/>
              <a:t> or </a:t>
            </a:r>
            <a:r>
              <a:rPr lang="en-US" i="1" dirty="0" smtClean="0"/>
              <a:t>between</a:t>
            </a:r>
            <a:r>
              <a:rPr lang="en-US" dirty="0" smtClean="0"/>
              <a:t> people”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Definitions of a Social Issue –</a:t>
            </a:r>
            <a:br>
              <a:rPr lang="en-US" sz="2800" dirty="0" smtClean="0"/>
            </a:br>
            <a:r>
              <a:rPr lang="en-US" sz="2800" dirty="0" smtClean="0"/>
              <a:t>Oxford English Dictionary Online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socio-cultural variable serves well planning for an “ISSUE” (as a client system using the model concepts and processes 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Definitions of Social Issue – </a:t>
            </a:r>
            <a:br>
              <a:rPr lang="en-US" sz="2800" dirty="0" smtClean="0"/>
            </a:br>
            <a:r>
              <a:rPr lang="en-US" sz="2800" dirty="0" smtClean="0"/>
              <a:t>Betty Neuman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 issue that has opposing sides and affects society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 situation that has the potential to influence members of a society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 social problem or conflict extending beyond an individual’s control or geographic region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 nursing team working together on a social matter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Definitions of Social Issue – </a:t>
            </a:r>
            <a:br>
              <a:rPr lang="en-US" sz="2800" dirty="0" smtClean="0"/>
            </a:br>
            <a:r>
              <a:rPr lang="en-US" sz="2800" dirty="0" smtClean="0"/>
              <a:t>Trustees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&amp;#x0D;&amp;#x0A;&amp;#x0D;&amp;#x0A;Social Issues as &amp;#x0D;&amp;#x0A;Neuman Systems Model&amp;#x0D;&amp;#x0A;Client Systems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euman Systems Model Client Systems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Purpose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Sources of Data &amp;quot;&quot;/&gt;&lt;property id=&quot;20307&quot; value=&quot;259&quot;/&gt;&lt;/object&gt;&lt;object type=&quot;3&quot; unique_id=&quot;10008&quot;&gt;&lt;property id=&quot;20148&quot; value=&quot;5&quot;/&gt;&lt;property id=&quot;20300&quot; value=&quot;Slide 18&quot;/&gt;&lt;property id=&quot;20307&quot; value=&quot;262&quot;/&gt;&lt;/object&gt;&lt;object type=&quot;3&quot; unique_id=&quot;10009&quot;&gt;&lt;property id=&quot;20148&quot; value=&quot;5&quot;/&gt;&lt;property id=&quot;20300&quot; value=&quot;Slide 19&quot;/&gt;&lt;property id=&quot;20307&quot; value=&quot;261&quot;/&gt;&lt;/object&gt;&lt;object type=&quot;3&quot; unique_id=&quot;10114&quot;&gt;&lt;property id=&quot;20148&quot; value=&quot;5&quot;/&gt;&lt;property id=&quot;20300&quot; value=&quot;Slide 5 - &amp;quot;Sources of Data &amp;quot;&quot;/&gt;&lt;property id=&quot;20307&quot; value=&quot;264&quot;/&gt;&lt;/object&gt;&lt;object type=&quot;3&quot; unique_id=&quot;10115&quot;&gt;&lt;property id=&quot;20148&quot; value=&quot;5&quot;/&gt;&lt;property id=&quot;20300&quot; value=&quot;Slide 6 - &amp;quot;Sources of Data – Definitions of Social Issue &amp;quot;&quot;/&gt;&lt;property id=&quot;20307&quot; value=&quot;263&quot;/&gt;&lt;/object&gt;&lt;object type=&quot;3&quot; unique_id=&quot;10116&quot;&gt;&lt;property id=&quot;20148&quot; value=&quot;5&quot;/&gt;&lt;property id=&quot;20300&quot; value=&quot;Slide 10 - &amp;quot;Sources of Data – Examples of Social Issues&amp;quot;&quot;/&gt;&lt;property id=&quot;20307&quot; value=&quot;265&quot;/&gt;&lt;/object&gt;&lt;object type=&quot;3&quot; unique_id=&quot;10118&quot;&gt;&lt;property id=&quot;20148&quot; value=&quot;5&quot;/&gt;&lt;property id=&quot;20300&quot; value=&quot;Slide 11 - &amp;quot;Examples of Social Issues –&amp;#x0D;&amp;#x0A;Literature &amp;quot;&quot;/&gt;&lt;property id=&quot;20307&quot; value=&quot;267&quot;/&gt;&lt;/object&gt;&lt;object type=&quot;3&quot; unique_id=&quot;10119&quot;&gt;&lt;property id=&quot;20148&quot; value=&quot;5&quot;/&gt;&lt;property id=&quot;20300&quot; value=&quot;Slide 20 - &amp;quot;Recommendations &amp;quot;&quot;/&gt;&lt;property id=&quot;20307&quot; value=&quot;268&quot;/&gt;&lt;/object&gt;&lt;object type=&quot;3&quot; unique_id=&quot;10120&quot;&gt;&lt;property id=&quot;20148&quot; value=&quot;5&quot;/&gt;&lt;property id=&quot;20300&quot; value=&quot;Slide 21&quot;/&gt;&lt;property id=&quot;20307&quot; value=&quot;269&quot;/&gt;&lt;/object&gt;&lt;object type=&quot;3&quot; unique_id=&quot;10211&quot;&gt;&lt;property id=&quot;20148&quot; value=&quot;5&quot;/&gt;&lt;property id=&quot;20300&quot; value=&quot;Slide 7 - &amp;quot;Definitions of a Social Issue –&amp;#x0D;&amp;#x0A;Oxford English Dictionary Online &amp;quot;&quot;/&gt;&lt;property id=&quot;20307&quot; value=&quot;273&quot;/&gt;&lt;/object&gt;&lt;object type=&quot;3&quot; unique_id=&quot;10212&quot;&gt;&lt;property id=&quot;20148&quot; value=&quot;5&quot;/&gt;&lt;property id=&quot;20300&quot; value=&quot;Slide 8 - &amp;quot;Definitions of Social Issue – &amp;#x0D;&amp;#x0A;Betty Neuman  &amp;quot;&quot;/&gt;&lt;property id=&quot;20307&quot; value=&quot;270&quot;/&gt;&lt;/object&gt;&lt;object type=&quot;3&quot; unique_id=&quot;10213&quot;&gt;&lt;property id=&quot;20148&quot; value=&quot;5&quot;/&gt;&lt;property id=&quot;20300&quot; value=&quot;Slide 9 - &amp;quot;Definitions of Social Issue – &amp;#x0D;&amp;#x0A;Trustees &amp;quot;&quot;/&gt;&lt;property id=&quot;20307&quot; value=&quot;271&quot;/&gt;&lt;/object&gt;&lt;object type=&quot;3&quot; unique_id=&quot;10350&quot;&gt;&lt;property id=&quot;20148&quot; value=&quot;5&quot;/&gt;&lt;property id=&quot;20300&quot; value=&quot;Slide 12 - &amp;quot;Examples of Social Issues –&amp;#x0D;&amp;#x0A;Literature &amp;quot;&quot;/&gt;&lt;property id=&quot;20307&quot; value=&quot;274&quot;/&gt;&lt;/object&gt;&lt;object type=&quot;3&quot; unique_id=&quot;10351&quot;&gt;&lt;property id=&quot;20148&quot; value=&quot;5&quot;/&gt;&lt;property id=&quot;20300&quot; value=&quot;Slide 13 - &amp;quot;Examples of Social Issues –&amp;#x0D;&amp;#x0A;Literature &amp;quot;&quot;/&gt;&lt;property id=&quot;20307&quot; value=&quot;275&quot;/&gt;&lt;/object&gt;&lt;object type=&quot;3&quot; unique_id=&quot;10352&quot;&gt;&lt;property id=&quot;20148&quot; value=&quot;5&quot;/&gt;&lt;property id=&quot;20300&quot; value=&quot;Slide 14 - &amp;quot;Examples of Social Issues –&amp;#x0D;&amp;#x0A;Literature &amp;quot;&quot;/&gt;&lt;property id=&quot;20307&quot; value=&quot;276&quot;/&gt;&lt;/object&gt;&lt;object type=&quot;3&quot; unique_id=&quot;10353&quot;&gt;&lt;property id=&quot;20148&quot; value=&quot;5&quot;/&gt;&lt;property id=&quot;20300&quot; value=&quot;Slide 15 - &amp;quot;Examples of Social Issues –&amp;#x0D;&amp;#x0A;Betty Neuman &amp;quot;&quot;/&gt;&lt;property id=&quot;20307&quot; value=&quot;277&quot;/&gt;&lt;/object&gt;&lt;object type=&quot;3&quot; unique_id=&quot;10354&quot;&gt;&lt;property id=&quot;20148&quot; value=&quot;5&quot;/&gt;&lt;property id=&quot;20300&quot; value=&quot;Slide 16 - &amp;quot;Examples of Social Issues –&amp;#x0D;&amp;#x0A;Trustees &amp;quot;&quot;/&gt;&lt;property id=&quot;20307&quot; value=&quot;278&quot;/&gt;&lt;/object&gt;&lt;object type=&quot;3&quot; unique_id=&quot;10355&quot;&gt;&lt;property id=&quot;20148&quot; value=&quot;5&quot;/&gt;&lt;property id=&quot;20300&quot; value=&quot;Slide 17 - &amp;quot;Examples of Social Issues –&amp;#x0D;&amp;#x0A;Trustees &amp;quot;&quot;/&gt;&lt;property id=&quot;20307&quot; value=&quot;279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7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A5D971"/>
      </a:accent1>
      <a:accent2>
        <a:srgbClr val="DA1F28"/>
      </a:accent2>
      <a:accent3>
        <a:srgbClr val="EB641B"/>
      </a:accent3>
      <a:accent4>
        <a:srgbClr val="39639D"/>
      </a:accent4>
      <a:accent5>
        <a:srgbClr val="0070C0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737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    Social Issues as  Neuman Systems Model Client Systems </vt:lpstr>
      <vt:lpstr>Neuman Systems Model Client Systems </vt:lpstr>
      <vt:lpstr>Purpose</vt:lpstr>
      <vt:lpstr>Sources of Data </vt:lpstr>
      <vt:lpstr>Sources of Data </vt:lpstr>
      <vt:lpstr>Sources of Data – Definitions of Social Issue </vt:lpstr>
      <vt:lpstr>Definitions of a Social Issue – Oxford English Dictionary Online </vt:lpstr>
      <vt:lpstr>Definitions of Social Issue –  Betty Neuman  </vt:lpstr>
      <vt:lpstr>Definitions of Social Issue –  Trustees </vt:lpstr>
      <vt:lpstr>Sources of Data – Examples of Social Issues</vt:lpstr>
      <vt:lpstr>Examples of Social Issues – Literature </vt:lpstr>
      <vt:lpstr>Examples of Social Issues – Literature </vt:lpstr>
      <vt:lpstr>Examples of Social Issues – Literature </vt:lpstr>
      <vt:lpstr>Examples of Social Issues – Literature </vt:lpstr>
      <vt:lpstr>Examples of Social Issues – Betty Neuman </vt:lpstr>
      <vt:lpstr>Examples of Social Issues – Trustees </vt:lpstr>
      <vt:lpstr>Examples of Social Issues – Trustees </vt:lpstr>
      <vt:lpstr>Slide 18</vt:lpstr>
      <vt:lpstr>Slide 19</vt:lpstr>
      <vt:lpstr>Recommendations 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Issues as  Neuman Systems Model Client Systems</dc:title>
  <dc:creator>Fawcett</dc:creator>
  <cp:lastModifiedBy>Fawcett</cp:lastModifiedBy>
  <cp:revision>24</cp:revision>
  <dcterms:created xsi:type="dcterms:W3CDTF">2015-05-23T17:37:26Z</dcterms:created>
  <dcterms:modified xsi:type="dcterms:W3CDTF">2015-05-30T14:25:02Z</dcterms:modified>
</cp:coreProperties>
</file>